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8" r:id="rId3"/>
    <p:sldId id="276" r:id="rId4"/>
    <p:sldId id="268" r:id="rId5"/>
    <p:sldId id="259" r:id="rId6"/>
    <p:sldId id="277" r:id="rId7"/>
    <p:sldId id="260" r:id="rId8"/>
    <p:sldId id="261" r:id="rId9"/>
    <p:sldId id="279" r:id="rId10"/>
    <p:sldId id="281" r:id="rId11"/>
    <p:sldId id="282" r:id="rId12"/>
    <p:sldId id="283" r:id="rId13"/>
    <p:sldId id="284" r:id="rId14"/>
    <p:sldId id="300" r:id="rId15"/>
    <p:sldId id="287" r:id="rId16"/>
    <p:sldId id="286" r:id="rId17"/>
    <p:sldId id="289" r:id="rId18"/>
    <p:sldId id="288" r:id="rId19"/>
    <p:sldId id="285" r:id="rId20"/>
    <p:sldId id="292" r:id="rId21"/>
    <p:sldId id="291" r:id="rId22"/>
    <p:sldId id="294" r:id="rId23"/>
    <p:sldId id="293" r:id="rId24"/>
    <p:sldId id="290" r:id="rId25"/>
    <p:sldId id="296" r:id="rId26"/>
    <p:sldId id="301" r:id="rId27"/>
    <p:sldId id="295" r:id="rId28"/>
    <p:sldId id="297" r:id="rId29"/>
    <p:sldId id="29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65"/>
    <a:srgbClr val="FFC671"/>
    <a:srgbClr val="FF7D11"/>
    <a:srgbClr val="EFFF8F"/>
    <a:srgbClr val="FCFC0C"/>
    <a:srgbClr val="F4FB93"/>
    <a:srgbClr val="F1FA7A"/>
    <a:srgbClr val="F8F208"/>
    <a:srgbClr val="F8F820"/>
    <a:srgbClr val="D6BE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6" autoAdjust="0"/>
    <p:restoredTop sz="94643" autoAdjust="0"/>
  </p:normalViewPr>
  <p:slideViewPr>
    <p:cSldViewPr>
      <p:cViewPr varScale="1">
        <p:scale>
          <a:sx n="77" d="100"/>
          <a:sy n="77" d="100"/>
        </p:scale>
        <p:origin x="-33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7D696-731A-4CA0-A2D5-CF0D85C04B74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0FA50-DFB0-4AC5-88EA-89F106A5A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991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0FA50-DFB0-4AC5-88EA-89F106A5AF5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591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0FA50-DFB0-4AC5-88EA-89F106A5AF5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ximova.org/metodsotvorenie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028318">
            <a:off x="-91119" y="231281"/>
            <a:ext cx="8567509" cy="2664296"/>
          </a:xfrm>
          <a:ln>
            <a:noFill/>
          </a:ln>
          <a:scene3d>
            <a:camera prst="perspectiveAbove"/>
            <a:lightRig rig="threePt" dir="t"/>
          </a:scene3d>
        </p:spPr>
        <p:txBody>
          <a:bodyPr>
            <a:noAutofit/>
          </a:bodyPr>
          <a:lstStyle/>
          <a:p>
            <a:r>
              <a:rPr lang="ru-RU" sz="6000" spc="300" dirty="0" smtClean="0">
                <a:ln w="12700" cap="flat">
                  <a:gradFill flip="none"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1"/>
                    <a:tileRect/>
                  </a:gradFill>
                  <a:prstDash val="solid"/>
                  <a:rou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dobe Ming Std L" pitchFamily="18" charset="-128"/>
                <a:ea typeface="Adobe Ming Std L" pitchFamily="18" charset="-128"/>
                <a:cs typeface="Adobe Devanagari" pitchFamily="18" charset="0"/>
              </a:rPr>
              <a:t>Школьные трудности</a:t>
            </a:r>
            <a:endParaRPr lang="ru-RU" sz="6000" spc="300" dirty="0">
              <a:ln w="12700" cap="flat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  <a:tileRect/>
                </a:gradFill>
                <a:prstDash val="solid"/>
                <a:round/>
              </a:ln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latin typeface="Adobe Ming Std L" pitchFamily="18" charset="-128"/>
              <a:ea typeface="Adobe Ming Std L" pitchFamily="18" charset="-128"/>
              <a:cs typeface="Adobe Devanagari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40760" cy="2063080"/>
          </a:xfrm>
          <a:ln w="9525">
            <a:noFill/>
            <a:prstDash val="solid"/>
          </a:ln>
        </p:spPr>
        <p:txBody>
          <a:bodyPr>
            <a:normAutofit/>
          </a:bodyPr>
          <a:lstStyle/>
          <a:p>
            <a:r>
              <a:rPr lang="ru-RU" i="1" dirty="0">
                <a:ln w="9525">
                  <a:noFill/>
                  <a:prstDash val="solid"/>
                </a:ln>
                <a:gradFill>
                  <a:gsLst>
                    <a:gs pos="19000">
                      <a:schemeClr val="tx1"/>
                    </a:gs>
                    <a:gs pos="27000">
                      <a:srgbClr val="030048"/>
                    </a:gs>
                    <a:gs pos="49000">
                      <a:srgbClr val="3218A0"/>
                    </a:gs>
                    <a:gs pos="49000">
                      <a:srgbClr val="541098"/>
                    </a:gs>
                    <a:gs pos="80000">
                      <a:srgbClr val="6609C3"/>
                    </a:gs>
                    <a:gs pos="100000">
                      <a:srgbClr val="3218A0"/>
                    </a:gs>
                  </a:gsLst>
                  <a:lin ang="5400000" scaled="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  <a:ea typeface="Adobe Fan Heiti Std B" pitchFamily="34" charset="-128"/>
              </a:rPr>
              <a:t>Взгляд с точки зрения теории </a:t>
            </a:r>
            <a:r>
              <a:rPr lang="ru-RU" i="1" dirty="0" smtClean="0">
                <a:ln w="9525">
                  <a:noFill/>
                  <a:prstDash val="solid"/>
                </a:ln>
                <a:gradFill>
                  <a:gsLst>
                    <a:gs pos="19000">
                      <a:schemeClr val="tx1"/>
                    </a:gs>
                    <a:gs pos="27000">
                      <a:srgbClr val="030048"/>
                    </a:gs>
                    <a:gs pos="49000">
                      <a:srgbClr val="3218A0"/>
                    </a:gs>
                    <a:gs pos="49000">
                      <a:srgbClr val="541098"/>
                    </a:gs>
                    <a:gs pos="80000">
                      <a:srgbClr val="6609C3"/>
                    </a:gs>
                    <a:gs pos="100000">
                      <a:srgbClr val="3218A0"/>
                    </a:gs>
                  </a:gsLst>
                  <a:lin ang="5400000" scaled="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  <a:ea typeface="Adobe Fan Heiti Std B" pitchFamily="34" charset="-128"/>
              </a:rPr>
              <a:t> о построении </a:t>
            </a:r>
            <a:r>
              <a:rPr lang="ru-RU" i="1" dirty="0">
                <a:ln w="9525">
                  <a:noFill/>
                  <a:prstDash val="solid"/>
                </a:ln>
                <a:gradFill>
                  <a:gsLst>
                    <a:gs pos="19000">
                      <a:schemeClr val="tx1"/>
                    </a:gs>
                    <a:gs pos="27000">
                      <a:srgbClr val="030048"/>
                    </a:gs>
                    <a:gs pos="49000">
                      <a:srgbClr val="3218A0"/>
                    </a:gs>
                    <a:gs pos="49000">
                      <a:srgbClr val="541098"/>
                    </a:gs>
                    <a:gs pos="80000">
                      <a:srgbClr val="6609C3"/>
                    </a:gs>
                    <a:gs pos="100000">
                      <a:srgbClr val="3218A0"/>
                    </a:gs>
                  </a:gsLst>
                  <a:lin ang="5400000" scaled="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  <a:ea typeface="Adobe Fan Heiti Std B" pitchFamily="34" charset="-128"/>
              </a:rPr>
              <a:t>движений Н.А.Бернштейна.</a:t>
            </a:r>
          </a:p>
          <a:p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07504" y="5811560"/>
            <a:ext cx="273630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Судак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XVII Международный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междисциплинарный Конгресс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«НЕЙРОНАУКА  ДЛЯ  МЕДИЦИНЫ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  ПСИХОЛОГИИ».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/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301208"/>
            <a:ext cx="2880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err="1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Швагерева</a:t>
            </a:r>
            <a:r>
              <a:rPr lang="ru-RU" sz="1100" b="1" dirty="0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Вера Александровна</a:t>
            </a:r>
            <a:endParaRPr lang="ru-RU" sz="1100" b="1" dirty="0" smtClean="0">
              <a:ln>
                <a:solidFill>
                  <a:srgbClr val="C0504D">
                    <a:lumMod val="50000"/>
                  </a:srgbClr>
                </a:solidFill>
              </a:ln>
              <a:solidFill>
                <a:prstClr val="white">
                  <a:lumMod val="50000"/>
                </a:prstClr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err="1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уч.-логопед</a:t>
            </a:r>
            <a:r>
              <a:rPr lang="ru-RU" sz="1100" b="1" dirty="0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100" b="1" dirty="0" err="1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нейропсихолог</a:t>
            </a:r>
            <a:endParaRPr lang="ru-RU" sz="1100" b="1" dirty="0" smtClean="0">
              <a:ln>
                <a:solidFill>
                  <a:srgbClr val="C0504D">
                    <a:lumMod val="50000"/>
                  </a:srgbClr>
                </a:solidFill>
              </a:ln>
              <a:solidFill>
                <a:prstClr val="white">
                  <a:lumMod val="50000"/>
                </a:prstClr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Москва, центр «</a:t>
            </a:r>
            <a:r>
              <a:rPr lang="ru-RU" sz="1100" b="1" dirty="0" err="1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Со-Творение</a:t>
            </a:r>
            <a:r>
              <a:rPr lang="ru-RU" sz="1100" b="1" dirty="0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1100" b="1" dirty="0" smtClean="0">
              <a:ln>
                <a:solidFill>
                  <a:srgbClr val="C0504D">
                    <a:lumMod val="50000"/>
                  </a:srgbClr>
                </a:solidFill>
              </a:ln>
              <a:solidFill>
                <a:prstClr val="white">
                  <a:lumMod val="50000"/>
                </a:prstClr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 txBox="1">
            <a:spLocks/>
          </p:cNvSpPr>
          <p:nvPr/>
        </p:nvSpPr>
        <p:spPr>
          <a:xfrm>
            <a:off x="323528" y="764704"/>
            <a:ext cx="8496944" cy="56886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100" dirty="0" smtClean="0"/>
              <a:t>Если у ребенка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слабый уровень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dirty="0" smtClean="0"/>
              <a:t>, </a:t>
            </a:r>
            <a:r>
              <a:rPr lang="ru-RU" sz="3100" dirty="0" smtClean="0"/>
              <a:t>то у него могут возникнуть: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900" dirty="0" smtClean="0"/>
              <a:t>   проблемы функционирования внутренних органов, болезни оттягивают на себя силы тела и, вторично, тормозят развитие высших психических функций;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900" dirty="0" smtClean="0"/>
              <a:t>  проблемы ритмов функционирования тела, в том числе, ритмов сна;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900" dirty="0" smtClean="0"/>
              <a:t>  проблемы построения и удержания позы тела; 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900" dirty="0" smtClean="0"/>
              <a:t>   слабость опоры и вестибулярная неустойчивость      становятся причиной эмоциональной неустойчивости и психической лабильности;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900" dirty="0" smtClean="0"/>
              <a:t>   отсутствие или </a:t>
            </a:r>
            <a:r>
              <a:rPr lang="ru-RU" sz="2900" dirty="0" err="1" smtClean="0"/>
              <a:t>непростроенность</a:t>
            </a:r>
            <a:r>
              <a:rPr lang="ru-RU" sz="2900" dirty="0" smtClean="0"/>
              <a:t> оси тела  </a:t>
            </a:r>
            <a:r>
              <a:rPr lang="ru-RU" sz="2900" i="1" dirty="0" smtClean="0"/>
              <a:t>(</a:t>
            </a:r>
            <a:r>
              <a:rPr lang="ru-RU" sz="2600" i="1" dirty="0" smtClean="0"/>
              <a:t>причина задержки формирования стержня личности)</a:t>
            </a:r>
            <a:r>
              <a:rPr lang="ru-RU" sz="2900" i="1" dirty="0" smtClean="0"/>
              <a:t>;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900" dirty="0" smtClean="0"/>
              <a:t>   проблемы восприятия и понимания эмоций как собственных, так других людей, </a:t>
            </a:r>
            <a:r>
              <a:rPr lang="ru-RU" sz="2600" i="1" dirty="0" smtClean="0"/>
              <a:t>вплоть до </a:t>
            </a:r>
            <a:r>
              <a:rPr lang="ru-RU" sz="2600" i="1" dirty="0" err="1" smtClean="0"/>
              <a:t>алекситимии</a:t>
            </a:r>
            <a:r>
              <a:rPr lang="ru-RU" sz="2900" dirty="0"/>
              <a:t>;</a:t>
            </a:r>
            <a:endParaRPr lang="ru-RU" sz="2900" dirty="0" smtClean="0"/>
          </a:p>
          <a:p>
            <a:pPr marL="0" indent="0">
              <a:buFont typeface="Wingdings" pitchFamily="2" charset="2"/>
              <a:buChar char="§"/>
            </a:pPr>
            <a:r>
              <a:rPr lang="ru-RU" sz="2900" dirty="0" smtClean="0"/>
              <a:t>   всплески эмоций, которые мешают самоконтролю поведения в проблемных ситуациях в школе и дома.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464959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4345"/>
            <a:ext cx="813690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Логопедия</a:t>
            </a:r>
          </a:p>
          <a:p>
            <a:r>
              <a:rPr lang="ru-RU" sz="2400" dirty="0"/>
              <a:t>Проблемы формирования целостного ровного вдоха и </a:t>
            </a:r>
            <a:r>
              <a:rPr lang="ru-RU" sz="2400" dirty="0" smtClean="0"/>
              <a:t>выдоха могут быть:</a:t>
            </a:r>
            <a:endParaRPr lang="ru-RU" sz="2400" dirty="0"/>
          </a:p>
          <a:p>
            <a:pPr>
              <a:buFont typeface="Wingdings" pitchFamily="2" charset="2"/>
              <a:buChar char="§"/>
            </a:pPr>
            <a:r>
              <a:rPr lang="ru-RU" sz="2400" dirty="0" smtClean="0"/>
              <a:t>  одной </a:t>
            </a:r>
            <a:r>
              <a:rPr lang="ru-RU" sz="2400" dirty="0"/>
              <a:t>из причин </a:t>
            </a:r>
            <a:r>
              <a:rPr lang="ru-RU" sz="2400" dirty="0" smtClean="0"/>
              <a:t>заикания; </a:t>
            </a:r>
            <a:endParaRPr lang="ru-RU" sz="2400" dirty="0"/>
          </a:p>
          <a:p>
            <a:pPr>
              <a:buFont typeface="Wingdings" pitchFamily="2" charset="2"/>
              <a:buChar char="§"/>
            </a:pPr>
            <a:r>
              <a:rPr lang="ru-RU" sz="2400" dirty="0" smtClean="0"/>
              <a:t>  проблемой </a:t>
            </a:r>
            <a:r>
              <a:rPr lang="ru-RU" sz="2400" dirty="0"/>
              <a:t>при произнесении длинной и связной фразы.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b="1" dirty="0" smtClean="0"/>
              <a:t>Коррекционная </a:t>
            </a:r>
            <a:r>
              <a:rPr lang="ru-RU" sz="2400" b="1" dirty="0"/>
              <a:t>работа по уровню V включает в себя</a:t>
            </a:r>
            <a:r>
              <a:rPr lang="ru-RU" sz="2400" b="1" dirty="0" smtClean="0"/>
              <a:t>:</a:t>
            </a:r>
          </a:p>
          <a:p>
            <a:endParaRPr lang="ru-RU" sz="1000" b="1" dirty="0"/>
          </a:p>
          <a:p>
            <a:pPr>
              <a:buFont typeface="Wingdings" pitchFamily="2" charset="2"/>
              <a:buChar char="§"/>
            </a:pPr>
            <a:r>
              <a:rPr lang="ru-RU" sz="2400" dirty="0"/>
              <a:t> </a:t>
            </a:r>
            <a:r>
              <a:rPr lang="ru-RU" sz="2400" dirty="0" smtClean="0"/>
              <a:t>  обеспечение </a:t>
            </a:r>
            <a:r>
              <a:rPr lang="ru-RU" sz="2400" dirty="0"/>
              <a:t>жизненно важных потребностей тела – теплые, доверительные отношения с близкими, </a:t>
            </a:r>
            <a:r>
              <a:rPr lang="ru-RU" sz="2400" dirty="0" smtClean="0"/>
              <a:t>соблюдение режима, </a:t>
            </a:r>
            <a:r>
              <a:rPr lang="ru-RU" sz="2400" dirty="0"/>
              <a:t>полноценное </a:t>
            </a:r>
            <a:r>
              <a:rPr lang="ru-RU" sz="2400" dirty="0" smtClean="0"/>
              <a:t>питание </a:t>
            </a:r>
            <a:r>
              <a:rPr lang="ru-RU" sz="2400" dirty="0"/>
              <a:t>и т.п</a:t>
            </a:r>
            <a:r>
              <a:rPr lang="ru-RU" sz="2400" dirty="0" smtClean="0"/>
              <a:t>.;</a:t>
            </a:r>
            <a:endParaRPr lang="ru-RU" sz="2400" dirty="0"/>
          </a:p>
          <a:p>
            <a:pPr>
              <a:buFont typeface="Wingdings" pitchFamily="2" charset="2"/>
              <a:buChar char="§"/>
            </a:pPr>
            <a:r>
              <a:rPr lang="ru-RU" sz="2400" dirty="0" smtClean="0"/>
              <a:t>  активизация </a:t>
            </a:r>
            <a:r>
              <a:rPr lang="ru-RU" sz="2400" dirty="0"/>
              <a:t>системы ганглиев (сплетений) </a:t>
            </a:r>
            <a:r>
              <a:rPr lang="ru-RU" sz="2400" dirty="0" smtClean="0"/>
              <a:t>тела;</a:t>
            </a:r>
            <a:endParaRPr lang="ru-RU" sz="2400" dirty="0"/>
          </a:p>
          <a:p>
            <a:pPr>
              <a:buFont typeface="Wingdings" pitchFamily="2" charset="2"/>
              <a:buChar char="§"/>
            </a:pP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простраивание</a:t>
            </a:r>
            <a:r>
              <a:rPr lang="ru-RU" sz="2400" dirty="0" smtClean="0"/>
              <a:t>  </a:t>
            </a:r>
            <a:r>
              <a:rPr lang="ru-RU" sz="2400" dirty="0" err="1" smtClean="0"/>
              <a:t>позо-тонических</a:t>
            </a:r>
            <a:r>
              <a:rPr lang="ru-RU" sz="2400" dirty="0" smtClean="0"/>
              <a:t> </a:t>
            </a:r>
            <a:r>
              <a:rPr lang="ru-RU" sz="2400" dirty="0"/>
              <a:t>автоматизмов </a:t>
            </a:r>
            <a:r>
              <a:rPr lang="ru-RU" sz="2400" dirty="0" smtClean="0"/>
              <a:t>тела: опорных</a:t>
            </a:r>
            <a:r>
              <a:rPr lang="ru-RU" sz="2400" dirty="0"/>
              <a:t>, осевых, </a:t>
            </a:r>
            <a:r>
              <a:rPr lang="ru-RU" sz="2400" dirty="0" smtClean="0"/>
              <a:t>вестибулярных.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02171215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445" y="0"/>
            <a:ext cx="6874673" cy="1143000"/>
          </a:xfrm>
        </p:spPr>
        <p:txBody>
          <a:bodyPr/>
          <a:lstStyle/>
          <a:p>
            <a:r>
              <a:rPr lang="ru-RU" dirty="0" smtClean="0"/>
              <a:t>Уровень 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4694" y="893862"/>
            <a:ext cx="87618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Уровень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синергий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и штампов отвечает за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двигательные автоматизмы тела,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как врожденные, так и приобретенные, включая, на наш взгляд, автоматизмы мышления и речи.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184" y="2204864"/>
            <a:ext cx="874081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Если у ребенка </a:t>
            </a:r>
            <a:r>
              <a:rPr lang="ru-RU" sz="2400" b="1" i="1" dirty="0" smtClean="0"/>
              <a:t>хороший уровень В</a:t>
            </a:r>
            <a:r>
              <a:rPr lang="ru-RU" sz="2400" dirty="0" smtClean="0"/>
              <a:t>, то 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/>
              <a:t>  его привычные движения автоматизированы, практически, не утомляемы, ритмичны, грациозны и доставляют удовольствие.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/>
              <a:t> легко строятся и автоматизируются новые движения, навыки, привычки, </a:t>
            </a:r>
            <a:r>
              <a:rPr lang="ru-RU" sz="2400" dirty="0" smtClean="0"/>
              <a:t> </a:t>
            </a:r>
            <a:r>
              <a:rPr lang="ru-RU" sz="2400" dirty="0" smtClean="0"/>
              <a:t>в том числе автоматизмы речи и мышления, навыки письма и счета, привычки и автоматизмы бытового поведения.</a:t>
            </a:r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51601"/>
            <a:ext cx="1893831" cy="2706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54732"/>
            <a:ext cx="4320480" cy="2403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59515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/>
              <a:t>Если у ребенка </a:t>
            </a:r>
            <a:r>
              <a:rPr lang="ru-RU" sz="2300" b="1" i="1" dirty="0" smtClean="0"/>
              <a:t>слабый уровень В</a:t>
            </a:r>
            <a:r>
              <a:rPr lang="ru-RU" sz="2300" dirty="0" smtClean="0"/>
              <a:t>, то: </a:t>
            </a:r>
          </a:p>
          <a:p>
            <a:pPr>
              <a:buFont typeface="Wingdings" pitchFamily="2" charset="2"/>
              <a:buChar char="§"/>
            </a:pPr>
            <a:r>
              <a:rPr lang="ru-RU" sz="2300" dirty="0" smtClean="0"/>
              <a:t>    движения  медлительны, задумчивы, идут при постоянном сознательном контроле (</a:t>
            </a:r>
            <a:r>
              <a:rPr lang="ru-RU" sz="2000" i="1" dirty="0"/>
              <a:t>о</a:t>
            </a:r>
            <a:r>
              <a:rPr lang="ru-RU" sz="2000" i="1" dirty="0" smtClean="0"/>
              <a:t> таких говорят - ребенок «тормоз</a:t>
            </a:r>
            <a:r>
              <a:rPr lang="ru-RU" sz="2000" i="1" dirty="0" smtClean="0"/>
              <a:t>»);</a:t>
            </a:r>
          </a:p>
          <a:p>
            <a:pPr>
              <a:buFont typeface="Wingdings" pitchFamily="2" charset="2"/>
              <a:buChar char="§"/>
            </a:pPr>
            <a:endParaRPr lang="ru-RU" sz="1000" i="1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ru-RU" sz="2300" dirty="0" smtClean="0"/>
              <a:t>сглажена врожденная мимика ребенка</a:t>
            </a:r>
            <a:r>
              <a:rPr lang="ru-RU" sz="2300" dirty="0" smtClean="0"/>
              <a:t>;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2300" dirty="0" smtClean="0"/>
              <a:t>   </a:t>
            </a:r>
            <a:r>
              <a:rPr lang="ru-RU" sz="2300" dirty="0"/>
              <a:t>замедленно строятся новые паттерны восприятия и обработки информации, что выглядит как проблемы памяти и </a:t>
            </a:r>
            <a:r>
              <a:rPr lang="ru-RU" sz="2300" dirty="0" smtClean="0"/>
              <a:t>мышления</a:t>
            </a:r>
            <a:r>
              <a:rPr lang="ru-RU" sz="2300" dirty="0" smtClean="0"/>
              <a:t>;</a:t>
            </a:r>
          </a:p>
          <a:p>
            <a:pPr>
              <a:buFont typeface="Wingdings" pitchFamily="2" charset="2"/>
              <a:buChar char="§"/>
            </a:pPr>
            <a:endParaRPr lang="ru-RU" sz="1000" dirty="0"/>
          </a:p>
          <a:p>
            <a:pPr>
              <a:buFont typeface="Wingdings" pitchFamily="2" charset="2"/>
              <a:buChar char="§"/>
            </a:pPr>
            <a:r>
              <a:rPr lang="ru-RU" sz="2300" dirty="0" smtClean="0"/>
              <a:t>   возникают проблемы с построением и автоматизацией новых движений, в том числе навыков счета и письма;</a:t>
            </a:r>
          </a:p>
        </p:txBody>
      </p:sp>
    </p:spTree>
    <p:extLst>
      <p:ext uri="{BB962C8B-B14F-4D97-AF65-F5344CB8AC3E}">
        <p14:creationId xmlns="" xmlns:p14="http://schemas.microsoft.com/office/powerpoint/2010/main" val="316103413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332656"/>
            <a:ext cx="55446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i="1" dirty="0"/>
              <a:t>Логопедия</a:t>
            </a:r>
          </a:p>
          <a:p>
            <a:r>
              <a:rPr lang="ru-RU" sz="2000" dirty="0"/>
              <a:t>Трудности становления автоматизмов речи, звуки «не держатся». </a:t>
            </a:r>
            <a:endParaRPr lang="ru-RU" sz="2000" dirty="0" smtClean="0"/>
          </a:p>
          <a:p>
            <a:endParaRPr lang="ru-RU" sz="800" dirty="0"/>
          </a:p>
          <a:p>
            <a:r>
              <a:rPr lang="ru-RU" sz="2000" dirty="0" smtClean="0"/>
              <a:t>Вторично,  </a:t>
            </a:r>
            <a:r>
              <a:rPr lang="ru-RU" sz="2000" dirty="0" smtClean="0"/>
              <a:t>медленное </a:t>
            </a:r>
            <a:r>
              <a:rPr lang="ru-RU" sz="2000" dirty="0"/>
              <a:t>формирование </a:t>
            </a:r>
            <a:r>
              <a:rPr lang="ru-RU" sz="2000" dirty="0" smtClean="0"/>
              <a:t>развернутых    </a:t>
            </a:r>
            <a:r>
              <a:rPr lang="ru-RU" sz="2000" dirty="0"/>
              <a:t>фраз</a:t>
            </a:r>
            <a:r>
              <a:rPr lang="ru-RU" sz="2000" dirty="0" smtClean="0"/>
              <a:t>,   </a:t>
            </a:r>
            <a:r>
              <a:rPr lang="ru-RU" sz="2000" dirty="0"/>
              <a:t>свободной речи.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5058" name="Picture 2" descr="https://1.bp.blogspot.com/-s1Mn7sAWxt8/W50W3dcedzI/AAAAAAAATss/mgJiQNooA28F4KCGKT6AIyNRS50GlmNDgCLcBGAs/s1600/shutterstock_299160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08920"/>
            <a:ext cx="3888432" cy="3160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11552" y="2420888"/>
            <a:ext cx="40324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Коррекционная работа по уровню В: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 Активизация поверхностной чувствительности.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 </a:t>
            </a:r>
            <a:r>
              <a:rPr lang="ru-RU" sz="2000" dirty="0" err="1" smtClean="0"/>
              <a:t>Простраивание</a:t>
            </a:r>
            <a:r>
              <a:rPr lang="ru-RU" sz="2000" dirty="0" smtClean="0"/>
              <a:t>  свойств   В-тела руками терапевтов.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 Активизация системы двигательных автоматизмов – набегать, наползать, </a:t>
            </a:r>
            <a:r>
              <a:rPr lang="ru-RU" sz="2000" dirty="0" err="1" smtClean="0"/>
              <a:t>напрыгать</a:t>
            </a:r>
            <a:r>
              <a:rPr lang="ru-RU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 Упражнения. Раскачки тела.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16103413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34076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Уровень </a:t>
            </a:r>
            <a:r>
              <a:rPr lang="ru-RU" sz="2000" dirty="0"/>
              <a:t>сознательной активности </a:t>
            </a:r>
            <a:r>
              <a:rPr lang="ru-RU" sz="2000" dirty="0" smtClean="0"/>
              <a:t>тела: </a:t>
            </a:r>
            <a:r>
              <a:rPr lang="ru-RU" sz="2000" dirty="0"/>
              <a:t>смотрим, чтобы увидеть и слушаем, чтобы </a:t>
            </a:r>
            <a:r>
              <a:rPr lang="ru-RU" sz="2000" dirty="0" smtClean="0"/>
              <a:t>услышать, включается любопытство: </a:t>
            </a:r>
            <a:r>
              <a:rPr lang="ru-RU" sz="2000" dirty="0"/>
              <a:t>хотим видеть, слышать, исследовать.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76672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Уровень 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852936"/>
            <a:ext cx="5148064" cy="3432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12658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424936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Если у </a:t>
            </a:r>
            <a:r>
              <a:rPr lang="ru-RU" sz="2400" dirty="0" smtClean="0"/>
              <a:t>ребенка </a:t>
            </a:r>
            <a:r>
              <a:rPr lang="ru-RU" sz="2400" b="1" i="1" dirty="0"/>
              <a:t>хороший уровень С</a:t>
            </a:r>
            <a:r>
              <a:rPr lang="ru-RU" sz="2400" dirty="0"/>
              <a:t>, </a:t>
            </a:r>
            <a:r>
              <a:rPr lang="ru-RU" sz="2400" dirty="0" smtClean="0"/>
              <a:t>то: </a:t>
            </a:r>
          </a:p>
          <a:p>
            <a:endParaRPr lang="ru-RU" sz="1100" dirty="0"/>
          </a:p>
          <a:p>
            <a:pPr>
              <a:buFont typeface="Wingdings" pitchFamily="2" charset="2"/>
              <a:buChar char="§"/>
            </a:pPr>
            <a:r>
              <a:rPr lang="ru-RU" sz="2000" dirty="0"/>
              <a:t> </a:t>
            </a:r>
            <a:r>
              <a:rPr lang="ru-RU" sz="2000" dirty="0" smtClean="0"/>
              <a:t>  он активен</a:t>
            </a:r>
            <a:r>
              <a:rPr lang="ru-RU" sz="2000" dirty="0"/>
              <a:t>:</a:t>
            </a:r>
            <a:r>
              <a:rPr lang="ru-RU" sz="2000" dirty="0" smtClean="0"/>
              <a:t> </a:t>
            </a:r>
            <a:r>
              <a:rPr lang="ru-RU" sz="2000" dirty="0"/>
              <a:t>прислушивается, разглядывает, </a:t>
            </a:r>
            <a:r>
              <a:rPr lang="ru-RU" sz="2000" dirty="0" smtClean="0"/>
              <a:t>запечатлевает, подражает, коллекционирует, исследует 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у него хорошо </a:t>
            </a:r>
            <a:r>
              <a:rPr lang="ru-RU" sz="2000" dirty="0" err="1" smtClean="0"/>
              <a:t>простраиваются</a:t>
            </a:r>
            <a:r>
              <a:rPr lang="ru-RU" sz="2000" dirty="0" smtClean="0"/>
              <a:t> процессы сенсорной интеграции;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</a:t>
            </a:r>
            <a:r>
              <a:rPr lang="ru-RU" sz="2000" dirty="0" smtClean="0"/>
              <a:t> </a:t>
            </a:r>
            <a:r>
              <a:rPr lang="ru-RU" sz="2000" dirty="0" smtClean="0"/>
              <a:t>звучание </a:t>
            </a:r>
            <a:r>
              <a:rPr lang="ru-RU" sz="2000" dirty="0" smtClean="0"/>
              <a:t>эмоционально и интонировано;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выделяет </a:t>
            </a:r>
            <a:r>
              <a:rPr lang="ru-RU" sz="2000" dirty="0" smtClean="0"/>
              <a:t>и чувствует СЕБЯ в пространстве;   формируется   </a:t>
            </a:r>
            <a:r>
              <a:rPr lang="ru-RU" sz="2000" dirty="0" err="1" smtClean="0"/>
              <a:t>Я-сознание</a:t>
            </a:r>
            <a:r>
              <a:rPr lang="ru-RU" sz="2000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четко контролирует свои движения – руки, пальцы и ноги послушны ему;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чувствует </a:t>
            </a:r>
            <a:r>
              <a:rPr lang="ru-RU" sz="2000" dirty="0" smtClean="0"/>
              <a:t>границы </a:t>
            </a:r>
            <a:r>
              <a:rPr lang="ru-RU" sz="2000" dirty="0"/>
              <a:t>пространства – на листе бумаги, на спортивной площадке, в лесу и в </a:t>
            </a:r>
            <a:r>
              <a:rPr lang="ru-RU" sz="2000" dirty="0" smtClean="0"/>
              <a:t>поле;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умеет и любит подсоединяться к вниманию взрослого,  чередование действий становится основой общения;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узнает, удерживает и стремиться </a:t>
            </a:r>
            <a:r>
              <a:rPr lang="ru-RU" sz="2000" dirty="0"/>
              <a:t>к достижению </a:t>
            </a:r>
            <a:r>
              <a:rPr lang="ru-RU" sz="2000" dirty="0" smtClean="0"/>
              <a:t>реальной цели;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появляется «кураж на препятствие» - желание достичь нужной цели  (</a:t>
            </a:r>
            <a:r>
              <a:rPr lang="ru-RU" sz="2000" i="1" dirty="0" smtClean="0"/>
              <a:t>в будущем, это станет основой воли</a:t>
            </a:r>
            <a:r>
              <a:rPr lang="ru-RU" sz="2000" dirty="0" smtClean="0"/>
              <a:t>);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 присутствует </a:t>
            </a:r>
            <a:r>
              <a:rPr lang="ru-RU" sz="2000" dirty="0"/>
              <a:t>стремление к собирательству – винтиков, цветочков – разглядывание, исследование </a:t>
            </a:r>
            <a:r>
              <a:rPr lang="ru-RU" sz="2000" dirty="0" smtClean="0"/>
              <a:t>их </a:t>
            </a:r>
            <a:r>
              <a:rPr lang="ru-RU" sz="2000" i="1" dirty="0" smtClean="0"/>
              <a:t>(основа собирания знаний).</a:t>
            </a:r>
            <a:endParaRPr lang="ru-RU" sz="2000" i="1" dirty="0"/>
          </a:p>
        </p:txBody>
      </p:sp>
    </p:spTree>
    <p:extLst>
      <p:ext uri="{BB962C8B-B14F-4D97-AF65-F5344CB8AC3E}">
        <p14:creationId xmlns="" xmlns:p14="http://schemas.microsoft.com/office/powerpoint/2010/main" val="162932120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Если у ребенка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слабый уровень С</a:t>
            </a:r>
            <a:r>
              <a:rPr lang="ru-RU" sz="2400" dirty="0"/>
              <a:t>, </a:t>
            </a:r>
            <a:r>
              <a:rPr lang="ru-RU" sz="2400" dirty="0" smtClean="0"/>
              <a:t>то: </a:t>
            </a:r>
          </a:p>
          <a:p>
            <a:endParaRPr lang="ru-RU" sz="1200" dirty="0"/>
          </a:p>
          <a:p>
            <a:pPr>
              <a:buFont typeface="Wingdings" pitchFamily="2" charset="2"/>
              <a:buChar char="§"/>
            </a:pPr>
            <a:r>
              <a:rPr lang="ru-RU" sz="2000" dirty="0"/>
              <a:t> </a:t>
            </a:r>
            <a:r>
              <a:rPr lang="ru-RU" sz="2000" dirty="0" smtClean="0"/>
              <a:t>  слабый </a:t>
            </a:r>
            <a:r>
              <a:rPr lang="ru-RU" sz="2000" dirty="0"/>
              <a:t>интерес к миру и </a:t>
            </a:r>
            <a:r>
              <a:rPr lang="ru-RU" sz="2000" dirty="0" smtClean="0"/>
              <a:t>людям;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не </a:t>
            </a:r>
            <a:r>
              <a:rPr lang="ru-RU" sz="2000" dirty="0"/>
              <a:t>понимает своих желаний, не может сконцентрироваться на чем-то одном, легко </a:t>
            </a:r>
            <a:r>
              <a:rPr lang="ru-RU" sz="2000" dirty="0" smtClean="0"/>
              <a:t>отвлекается;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наблюдаются </a:t>
            </a:r>
            <a:r>
              <a:rPr lang="ru-RU" sz="2000" dirty="0"/>
              <a:t>нарушения сенсорной </a:t>
            </a:r>
            <a:r>
              <a:rPr lang="ru-RU" sz="2000" dirty="0" smtClean="0"/>
              <a:t>интеграции (если рассматривает </a:t>
            </a:r>
            <a:r>
              <a:rPr lang="ru-RU" sz="2000" dirty="0"/>
              <a:t>глазами и руками, то перестает </a:t>
            </a:r>
            <a:r>
              <a:rPr lang="ru-RU" sz="2000" dirty="0" smtClean="0"/>
              <a:t>слышать, если видит </a:t>
            </a:r>
            <a:r>
              <a:rPr lang="ru-RU" sz="2000" dirty="0"/>
              <a:t>и слышит, то </a:t>
            </a:r>
            <a:r>
              <a:rPr lang="ru-RU" sz="2000" dirty="0" smtClean="0"/>
              <a:t>не </a:t>
            </a:r>
            <a:r>
              <a:rPr lang="ru-RU" sz="2000" dirty="0"/>
              <a:t>может ничего делать </a:t>
            </a:r>
            <a:r>
              <a:rPr lang="ru-RU" sz="2000" dirty="0" smtClean="0"/>
              <a:t>руками;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могут появиться  </a:t>
            </a:r>
            <a:r>
              <a:rPr lang="ru-RU" sz="2000" dirty="0"/>
              <a:t>проблемы нарушения чувствования и узнавания себя, своих эмоций, своих </a:t>
            </a:r>
            <a:r>
              <a:rPr lang="ru-RU" sz="2000" dirty="0" smtClean="0"/>
              <a:t>желаний;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возникают </a:t>
            </a:r>
            <a:r>
              <a:rPr lang="ru-RU" sz="2000" dirty="0"/>
              <a:t>проблемы с выделением и удержанием цели; </a:t>
            </a:r>
            <a:r>
              <a:rPr lang="ru-RU" sz="2000" dirty="0" smtClean="0"/>
              <a:t> 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не развивается </a:t>
            </a:r>
            <a:r>
              <a:rPr lang="ru-RU" sz="2000" dirty="0"/>
              <a:t>или слабое </a:t>
            </a:r>
            <a:r>
              <a:rPr lang="ru-RU" sz="2000" dirty="0" smtClean="0"/>
              <a:t>подражание;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сглажено </a:t>
            </a:r>
            <a:r>
              <a:rPr lang="ru-RU" sz="2000" dirty="0"/>
              <a:t>или нет </a:t>
            </a:r>
            <a:r>
              <a:rPr lang="ru-RU" sz="2000" dirty="0" smtClean="0"/>
              <a:t>эмоционального, интонированного звучания;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проблемы </a:t>
            </a:r>
            <a:r>
              <a:rPr lang="ru-RU" sz="2000" dirty="0"/>
              <a:t>с восприятием границ в пространстве, </a:t>
            </a:r>
            <a:r>
              <a:rPr lang="ru-RU" sz="2000" dirty="0" smtClean="0"/>
              <a:t>что может стать </a:t>
            </a:r>
            <a:r>
              <a:rPr lang="ru-RU" sz="2000" dirty="0"/>
              <a:t>причиной отсутствия границ в социальных </a:t>
            </a:r>
            <a:r>
              <a:rPr lang="ru-RU" sz="2000" dirty="0" smtClean="0"/>
              <a:t>взаимодействиях;</a:t>
            </a:r>
            <a:endParaRPr lang="ru-RU" sz="2000" dirty="0"/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  проблемы С – движений, почерка</a:t>
            </a:r>
            <a:r>
              <a:rPr lang="ru-RU" sz="2000" dirty="0"/>
              <a:t>, </a:t>
            </a:r>
            <a:r>
              <a:rPr lang="ru-RU" sz="2000" dirty="0" smtClean="0"/>
              <a:t> </a:t>
            </a:r>
            <a:r>
              <a:rPr lang="ru-RU" sz="2000" dirty="0"/>
              <a:t>целостного написания отдельных слов </a:t>
            </a:r>
            <a:r>
              <a:rPr lang="ru-RU" sz="2000" dirty="0" smtClean="0"/>
              <a:t>и </a:t>
            </a:r>
            <a:r>
              <a:rPr lang="ru-RU" sz="2000" dirty="0"/>
              <a:t>текста, проблемы обучения математике и музыке.</a:t>
            </a:r>
          </a:p>
        </p:txBody>
      </p:sp>
    </p:spTree>
    <p:extLst>
      <p:ext uri="{BB962C8B-B14F-4D97-AF65-F5344CB8AC3E}">
        <p14:creationId xmlns="" xmlns:p14="http://schemas.microsoft.com/office/powerpoint/2010/main" val="17871385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698477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Логопедия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Нарушения </a:t>
            </a:r>
            <a:r>
              <a:rPr lang="ru-RU" sz="2000" dirty="0" smtClean="0"/>
              <a:t>артикуляции (дизартрии   различной </a:t>
            </a:r>
            <a:r>
              <a:rPr lang="ru-RU" sz="2000" dirty="0"/>
              <a:t>степени </a:t>
            </a:r>
            <a:r>
              <a:rPr lang="ru-RU" sz="2000" dirty="0" smtClean="0"/>
              <a:t>тяжести).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Нарушения </a:t>
            </a:r>
            <a:r>
              <a:rPr lang="ru-RU" sz="2000" dirty="0"/>
              <a:t>просодики и ритма речи.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Проблемы </a:t>
            </a:r>
            <a:r>
              <a:rPr lang="ru-RU" sz="2000" dirty="0" smtClean="0"/>
              <a:t>следования строке, </a:t>
            </a:r>
            <a:r>
              <a:rPr lang="ru-RU" sz="2000" dirty="0"/>
              <a:t>восприятия полей и границ в </a:t>
            </a:r>
            <a:r>
              <a:rPr lang="ru-RU" sz="2000" dirty="0" smtClean="0"/>
              <a:t>тетради, почерка.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Трудности обучения через подражание и запечатление.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Проблемы формирования диалога во взаимодействии.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Проблемы с чувством ритма.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647"/>
          <a:stretch/>
        </p:blipFill>
        <p:spPr>
          <a:xfrm>
            <a:off x="5292080" y="4005064"/>
            <a:ext cx="3694251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41" t="4230" r="19059" b="55539"/>
          <a:stretch/>
        </p:blipFill>
        <p:spPr>
          <a:xfrm>
            <a:off x="611560" y="4077072"/>
            <a:ext cx="424734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4894434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416" y="620688"/>
            <a:ext cx="806489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Коррекционная работа по уровню </a:t>
            </a:r>
            <a:r>
              <a:rPr lang="ru-RU" sz="2400" b="1" i="1" dirty="0" smtClean="0"/>
              <a:t>С:</a:t>
            </a:r>
            <a:endParaRPr lang="ru-RU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П</a:t>
            </a:r>
            <a:r>
              <a:rPr lang="ru-RU" dirty="0" err="1" smtClean="0"/>
              <a:t>ростраивание</a:t>
            </a:r>
            <a:r>
              <a:rPr lang="ru-RU" dirty="0" smtClean="0"/>
              <a:t>  С-тела.</a:t>
            </a:r>
            <a:r>
              <a:rPr lang="ru-RU" dirty="0"/>
              <a:t>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Занятия </a:t>
            </a:r>
            <a:r>
              <a:rPr lang="ru-RU" dirty="0"/>
              <a:t>по сенсорной </a:t>
            </a:r>
            <a:r>
              <a:rPr lang="ru-RU" dirty="0" smtClean="0"/>
              <a:t>интеграции.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Развитие </a:t>
            </a:r>
            <a:r>
              <a:rPr lang="ru-RU" dirty="0"/>
              <a:t>зрительно-моторной </a:t>
            </a:r>
            <a:r>
              <a:rPr lang="ru-RU" dirty="0" smtClean="0"/>
              <a:t>координации, целевых движений.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</a:t>
            </a:r>
            <a:r>
              <a:rPr lang="ru-RU" dirty="0"/>
              <a:t>движений </a:t>
            </a:r>
            <a:r>
              <a:rPr lang="ru-RU" dirty="0" smtClean="0"/>
              <a:t>следования в пространстве.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Игры : бытовые, социального взаимодействия, с </a:t>
            </a:r>
            <a:r>
              <a:rPr lang="ru-RU" dirty="0"/>
              <a:t>границами </a:t>
            </a:r>
            <a:r>
              <a:rPr lang="ru-RU" dirty="0" smtClean="0"/>
              <a:t>пространства, с </a:t>
            </a:r>
            <a:r>
              <a:rPr lang="ru-RU" dirty="0"/>
              <a:t>чувством </a:t>
            </a:r>
            <a:r>
              <a:rPr lang="ru-RU" dirty="0" smtClean="0"/>
              <a:t>ритма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с действиями чередования – движения, звучания, эмоционального взаимодействия.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мотивировать к коллекционированию.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логопедическая </a:t>
            </a:r>
            <a:r>
              <a:rPr lang="ru-RU" dirty="0"/>
              <a:t>работа по подражанию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43711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Всегда нужно помнить, что высшие психические функции, опирающиеся на свойства уровня С, формируются только через ХОЧУ – это внимание, память, общение, речь, мышление.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168972782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1"/>
            </a:gs>
            <a:gs pos="86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isspng-homo-sapiens-clip-art-5af32a48304518.0760017715258855121977.jpg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CDC8">
                <a:tint val="45000"/>
                <a:satMod val="400000"/>
              </a:srgbClr>
            </a:duotone>
          </a:blip>
          <a:srcRect l="13419" t="-13811" r="13227" b="-14436"/>
          <a:stretch>
            <a:fillRect/>
          </a:stretch>
        </p:blipFill>
        <p:spPr>
          <a:xfrm>
            <a:off x="3095836" y="2976754"/>
            <a:ext cx="2556284" cy="4052645"/>
          </a:xfrm>
          <a:prstGeom prst="ellipse">
            <a:avLst/>
          </a:prstGeom>
          <a:solidFill>
            <a:srgbClr val="00CDC8"/>
          </a:solidFill>
          <a:ln>
            <a:noFill/>
          </a:ln>
          <a:effectLst>
            <a:softEdge rad="635000"/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-32378" y="51549"/>
            <a:ext cx="903649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Times New Roman" pitchFamily="18" charset="0"/>
                <a:cs typeface="Gautami" pitchFamily="34" charset="0"/>
              </a:rPr>
              <a:t>Рассмотрим какой вклад в появление трудностей школьного обучения могут внести сохранность или нарушения того или иного уровня построения движений (Н.А.Бернштейн, 1947).</a:t>
            </a:r>
            <a:endParaRPr kumimoji="0" lang="ru-RU" sz="2800" b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Gautam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Times New Roman" pitchFamily="18" charset="0"/>
                <a:cs typeface="Gautami" pitchFamily="34" charset="0"/>
              </a:rPr>
              <a:t>Мнение, которое мы приводим ниже, опирается на многолетнюю работу по коррекции детей и взрослых методами телесной терапии и, в частности, методом «Со-творение» (</a:t>
            </a: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Times New Roman" pitchFamily="18" charset="0"/>
                <a:cs typeface="Gautami" pitchFamily="34" charset="0"/>
                <a:hlinkClick r:id="rId4"/>
              </a:rPr>
              <a:t>https://maximova.org/metodsotvorenie/</a:t>
            </a: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Times New Roman" pitchFamily="18" charset="0"/>
                <a:cs typeface="Gautami" pitchFamily="34" charset="0"/>
              </a:rPr>
              <a:t>).</a:t>
            </a:r>
            <a:endParaRPr kumimoji="0" lang="ru-RU" sz="2800" b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Gautam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0550" y="3901550"/>
            <a:ext cx="57606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6600" dirty="0" smtClean="0">
                <a:solidFill>
                  <a:srgbClr val="FFFFFF"/>
                </a:solidFill>
              </a:rPr>
              <a:t>?</a:t>
            </a:r>
            <a:endParaRPr lang="ru-RU" sz="66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20412623">
            <a:off x="2731886" y="5077603"/>
            <a:ext cx="45161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EDE549"/>
                </a:solidFill>
              </a:rPr>
              <a:t>A</a:t>
            </a:r>
            <a:endParaRPr lang="ru-RU" sz="60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EDE549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713912">
            <a:off x="5506354" y="5164725"/>
            <a:ext cx="56973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EDE549"/>
                </a:solidFill>
              </a:rPr>
              <a:t>B</a:t>
            </a:r>
            <a:endParaRPr lang="ru-RU" sz="60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EDE549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0248767">
            <a:off x="5632334" y="3937249"/>
            <a:ext cx="48418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EDE549"/>
                </a:solidFill>
              </a:rPr>
              <a:t>C</a:t>
            </a:r>
            <a:endParaRPr lang="ru-RU" sz="60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EDE54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0592872">
            <a:off x="2955244" y="3137193"/>
            <a:ext cx="51467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EDE549"/>
                </a:solidFill>
              </a:rPr>
              <a:t>D</a:t>
            </a:r>
            <a:endParaRPr lang="ru-RU" sz="60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EDE549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005971">
            <a:off x="5154967" y="3080973"/>
            <a:ext cx="5003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Lef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EDE549"/>
                </a:solidFill>
              </a:rPr>
              <a:t>E</a:t>
            </a:r>
            <a:endParaRPr lang="ru-RU" sz="60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EDE549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914604">
            <a:off x="2673904" y="4082319"/>
            <a:ext cx="49309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8119"/>
                </a:solidFill>
              </a:rPr>
              <a:t>V</a:t>
            </a:r>
            <a:endParaRPr lang="ru-RU" sz="48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8119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Уровень 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2309734"/>
            <a:ext cx="83529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  Это </a:t>
            </a:r>
            <a:r>
              <a:rPr lang="ru-RU" sz="2000" dirty="0" smtClean="0">
                <a:latin typeface="+mj-lt"/>
                <a:ea typeface="Times New Roman" pitchFamily="18" charset="0"/>
                <a:cs typeface="Arial" pitchFamily="34" charset="0"/>
              </a:rPr>
              <a:t>уровень представлений,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мифического сознания и бытового интеллекта.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j-lt"/>
                <a:ea typeface="Calibri" pitchFamily="34" charset="0"/>
                <a:cs typeface="Arial" pitchFamily="34" charset="0"/>
              </a:rPr>
              <a:t>   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начала представляем себе, что хотим увидеть, услышать –  и только  потом - смотрим, слушаем.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957" y="3717032"/>
            <a:ext cx="88430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Думаем</a:t>
            </a:r>
            <a:r>
              <a:rPr lang="ru-RU" sz="2000" dirty="0"/>
              <a:t>, что будем делать, планируем </a:t>
            </a:r>
            <a:r>
              <a:rPr lang="ru-RU" sz="2000" dirty="0" smtClean="0"/>
              <a:t>как,  реализуем </a:t>
            </a:r>
            <a:r>
              <a:rPr lang="ru-RU" sz="2000" dirty="0"/>
              <a:t>в реальном пространстве и времени.</a:t>
            </a:r>
          </a:p>
          <a:p>
            <a:r>
              <a:rPr lang="ru-RU" sz="2000" dirty="0" smtClean="0"/>
              <a:t>   Уровень </a:t>
            </a:r>
            <a:r>
              <a:rPr lang="ru-RU" sz="2000" dirty="0"/>
              <a:t>культуры и </a:t>
            </a:r>
            <a:r>
              <a:rPr lang="ru-RU" sz="2000" dirty="0" smtClean="0"/>
              <a:t>поведения, порядка</a:t>
            </a:r>
            <a:r>
              <a:rPr lang="ru-RU" sz="2000" dirty="0"/>
              <a:t>, правил, </a:t>
            </a:r>
            <a:r>
              <a:rPr lang="ru-RU" sz="2000" dirty="0" smtClean="0"/>
              <a:t>предписаний.</a:t>
            </a:r>
            <a:endParaRPr lang="ru-RU" sz="2000" dirty="0"/>
          </a:p>
          <a:p>
            <a:r>
              <a:rPr lang="ru-RU" sz="2000" dirty="0" smtClean="0"/>
              <a:t>   Социальное </a:t>
            </a:r>
            <a:r>
              <a:rPr lang="ru-RU" sz="2000" dirty="0"/>
              <a:t>взаимодействие опирается на встроенную в этот уровень систему архетипических сюжетов (сказок) и ролей.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2697" y="1397837"/>
            <a:ext cx="8703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Уровень действий с </a:t>
            </a:r>
            <a:r>
              <a:rPr lang="ru-RU" sz="2000" dirty="0" smtClean="0"/>
              <a:t>предметами.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400183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0648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у </a:t>
            </a:r>
            <a:r>
              <a:rPr lang="ru-RU" sz="2000" dirty="0" smtClean="0"/>
              <a:t>ребенка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уровень D</a:t>
            </a:r>
            <a:r>
              <a:rPr lang="ru-RU" sz="2000" dirty="0"/>
              <a:t>, </a:t>
            </a:r>
            <a:r>
              <a:rPr lang="ru-RU" sz="2000" dirty="0" smtClean="0"/>
              <a:t>то: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он </a:t>
            </a:r>
            <a:r>
              <a:rPr lang="ru-RU" dirty="0"/>
              <a:t>легко и спокойно чувствует себя в ситуациях социального взаимодействия в школе, в театре, в кружке и т.п</a:t>
            </a:r>
            <a:r>
              <a:rPr lang="ru-RU" dirty="0" smtClean="0"/>
              <a:t>.;</a:t>
            </a:r>
            <a:r>
              <a:rPr lang="ru-RU" dirty="0"/>
              <a:t>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понимает </a:t>
            </a:r>
            <a:r>
              <a:rPr lang="ru-RU" dirty="0"/>
              <a:t>смысл речи, </a:t>
            </a:r>
            <a:r>
              <a:rPr lang="ru-RU" dirty="0" smtClean="0"/>
              <a:t>связанный </a:t>
            </a:r>
            <a:r>
              <a:rPr lang="ru-RU" dirty="0"/>
              <a:t>с ситуациями </a:t>
            </a:r>
            <a:r>
              <a:rPr lang="ru-RU" dirty="0" smtClean="0"/>
              <a:t>общения;</a:t>
            </a:r>
            <a:r>
              <a:rPr lang="ru-RU" dirty="0"/>
              <a:t>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предвосхищает </a:t>
            </a:r>
            <a:r>
              <a:rPr lang="ru-RU" dirty="0"/>
              <a:t>действия и эмоции других людей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сначала </a:t>
            </a:r>
            <a:r>
              <a:rPr lang="ru-RU" dirty="0"/>
              <a:t>думает, потом смотрит, слушает, </a:t>
            </a:r>
            <a:r>
              <a:rPr lang="ru-RU" dirty="0" smtClean="0"/>
              <a:t>планирует, действует;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хочет </a:t>
            </a:r>
            <a:r>
              <a:rPr lang="ru-RU" dirty="0"/>
              <a:t>быть </a:t>
            </a:r>
            <a:r>
              <a:rPr lang="ru-RU" dirty="0" smtClean="0"/>
              <a:t>учеником;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х</a:t>
            </a:r>
            <a:r>
              <a:rPr lang="ru-RU" dirty="0" smtClean="0"/>
              <a:t>орошо </a:t>
            </a:r>
            <a:r>
              <a:rPr lang="ru-RU" dirty="0"/>
              <a:t>и правильно говорит, владеет навыками чтения и </a:t>
            </a:r>
            <a:r>
              <a:rPr lang="ru-RU" dirty="0" smtClean="0"/>
              <a:t>письма;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старается  </a:t>
            </a:r>
            <a:r>
              <a:rPr lang="ru-RU" dirty="0"/>
              <a:t>быть хорошим, </a:t>
            </a:r>
            <a:r>
              <a:rPr lang="ru-RU" dirty="0" smtClean="0"/>
              <a:t>соответствовать </a:t>
            </a:r>
            <a:r>
              <a:rPr lang="ru-RU" dirty="0"/>
              <a:t>правилам и нормам той культуры, в которую он </a:t>
            </a:r>
            <a:r>
              <a:rPr lang="ru-RU" dirty="0" smtClean="0"/>
              <a:t>погружен;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в </a:t>
            </a:r>
            <a:r>
              <a:rPr lang="ru-RU" dirty="0"/>
              <a:t>социальном взаимодействии использует </a:t>
            </a:r>
            <a:r>
              <a:rPr lang="ru-RU" dirty="0" smtClean="0"/>
              <a:t>роли</a:t>
            </a:r>
            <a:r>
              <a:rPr lang="ru-RU" dirty="0"/>
              <a:t> </a:t>
            </a:r>
            <a:r>
              <a:rPr lang="ru-RU" sz="1600" i="1" dirty="0" smtClean="0"/>
              <a:t>(«хорошего </a:t>
            </a:r>
            <a:r>
              <a:rPr lang="ru-RU" sz="1600" i="1" dirty="0"/>
              <a:t>мальчика», «воина» или «принца</a:t>
            </a:r>
            <a:r>
              <a:rPr lang="ru-RU" sz="1600" i="1" dirty="0" smtClean="0"/>
              <a:t>») </a:t>
            </a:r>
            <a:endParaRPr lang="ru-RU" sz="16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</a:t>
            </a:r>
            <a:r>
              <a:rPr lang="ru-RU" dirty="0" smtClean="0"/>
              <a:t>еняет </a:t>
            </a:r>
            <a:r>
              <a:rPr lang="ru-RU" dirty="0"/>
              <a:t>тактики в поведении – то сердится, то ластится, - чтобы добиться своей цели.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611331"/>
            <a:ext cx="1798476" cy="1999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2918" y="4611331"/>
            <a:ext cx="2030144" cy="2078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365104"/>
            <a:ext cx="1237595" cy="1859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4999" y="3673147"/>
            <a:ext cx="3237257" cy="3243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308" b="90000" l="0" r="89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2307" y="4233346"/>
            <a:ext cx="1633870" cy="23776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69900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064896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50" dirty="0" smtClean="0"/>
              <a:t>Если у ребенка </a:t>
            </a:r>
            <a:r>
              <a:rPr lang="ru-RU" sz="2250" b="1" i="1" dirty="0" smtClean="0"/>
              <a:t>слабый уровень D</a:t>
            </a:r>
            <a:r>
              <a:rPr lang="ru-RU" sz="2250" dirty="0" smtClean="0"/>
              <a:t>, то: </a:t>
            </a:r>
            <a:endParaRPr lang="ru-RU" sz="22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250" dirty="0" smtClean="0"/>
              <a:t> </a:t>
            </a:r>
            <a:r>
              <a:rPr lang="ru-RU" sz="2250" dirty="0"/>
              <a:t>могут быть проблемы </a:t>
            </a:r>
            <a:r>
              <a:rPr lang="ru-RU" sz="2250" dirty="0" smtClean="0"/>
              <a:t>социального </a:t>
            </a:r>
            <a:r>
              <a:rPr lang="ru-RU" sz="2250" dirty="0"/>
              <a:t>взаимодействия – понимания ситуаций, понимания смысла правильного </a:t>
            </a:r>
            <a:r>
              <a:rPr lang="ru-RU" sz="2250" dirty="0" smtClean="0"/>
              <a:t>поведения;</a:t>
            </a:r>
            <a:endParaRPr lang="ru-RU" sz="22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250" dirty="0" smtClean="0"/>
              <a:t>возникают </a:t>
            </a:r>
            <a:r>
              <a:rPr lang="ru-RU" sz="2250" dirty="0"/>
              <a:t>проблемы в восприятии и использовании знаков и </a:t>
            </a:r>
            <a:r>
              <a:rPr lang="ru-RU" sz="2250" dirty="0" smtClean="0"/>
              <a:t>схем;</a:t>
            </a:r>
            <a:endParaRPr lang="ru-RU" sz="22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250" dirty="0"/>
              <a:t>п</a:t>
            </a:r>
            <a:r>
              <a:rPr lang="ru-RU" sz="2250" dirty="0" smtClean="0"/>
              <a:t>оявляются проблемы планирования, </a:t>
            </a:r>
            <a:r>
              <a:rPr lang="ru-RU" sz="2250" dirty="0"/>
              <a:t>мысленного удержания плана в </a:t>
            </a:r>
            <a:r>
              <a:rPr lang="ru-RU" sz="2250" dirty="0" smtClean="0"/>
              <a:t>голове;</a:t>
            </a:r>
            <a:endParaRPr lang="ru-RU" sz="22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250" dirty="0" smtClean="0"/>
              <a:t>нет </a:t>
            </a:r>
            <a:r>
              <a:rPr lang="ru-RU" sz="2250" dirty="0"/>
              <a:t>сюжетной </a:t>
            </a:r>
            <a:r>
              <a:rPr lang="ru-RU" sz="2250" dirty="0" smtClean="0"/>
              <a:t>игры, с правилами, </a:t>
            </a:r>
            <a:r>
              <a:rPr lang="ru-RU" sz="2250" dirty="0"/>
              <a:t>или </a:t>
            </a:r>
            <a:r>
              <a:rPr lang="ru-RU" sz="2250" dirty="0" smtClean="0"/>
              <a:t>они </a:t>
            </a:r>
            <a:r>
              <a:rPr lang="ru-RU" sz="2250" dirty="0"/>
              <a:t>очень слабо </a:t>
            </a:r>
            <a:r>
              <a:rPr lang="ru-RU" sz="2250" dirty="0" smtClean="0"/>
              <a:t>развиты;</a:t>
            </a:r>
            <a:endParaRPr lang="ru-RU" sz="22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250" dirty="0" smtClean="0"/>
              <a:t> </a:t>
            </a:r>
            <a:r>
              <a:rPr lang="ru-RU" sz="2250" dirty="0"/>
              <a:t>в </a:t>
            </a:r>
            <a:r>
              <a:rPr lang="ru-RU" sz="2250" dirty="0" smtClean="0"/>
              <a:t>общении не </a:t>
            </a:r>
            <a:r>
              <a:rPr lang="ru-RU" sz="2250" dirty="0"/>
              <a:t>пользуется </a:t>
            </a:r>
            <a:r>
              <a:rPr lang="ru-RU" sz="2250" dirty="0" smtClean="0"/>
              <a:t>ролями, </a:t>
            </a:r>
            <a:r>
              <a:rPr lang="ru-RU" sz="2250" dirty="0"/>
              <a:t>всегда </a:t>
            </a:r>
            <a:r>
              <a:rPr lang="ru-RU" sz="2250" dirty="0" smtClean="0"/>
              <a:t>одинаков</a:t>
            </a:r>
            <a:r>
              <a:rPr lang="ru-RU" sz="2250" dirty="0"/>
              <a:t>,</a:t>
            </a:r>
            <a:r>
              <a:rPr lang="ru-RU" sz="2250" dirty="0" smtClean="0"/>
              <a:t> </a:t>
            </a:r>
            <a:r>
              <a:rPr lang="ru-RU" sz="2250" dirty="0"/>
              <a:t>с трудом понимает и принимает ролевое поведение других </a:t>
            </a:r>
            <a:r>
              <a:rPr lang="ru-RU" sz="2250" dirty="0" smtClean="0"/>
              <a:t>людей;</a:t>
            </a:r>
            <a:endParaRPr lang="ru-RU" sz="22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250" dirty="0" smtClean="0"/>
              <a:t>в поведении </a:t>
            </a:r>
            <a:r>
              <a:rPr lang="ru-RU" sz="2250" dirty="0"/>
              <a:t>не значимы правила и понятие </a:t>
            </a:r>
            <a:r>
              <a:rPr lang="ru-RU" sz="2250" dirty="0" smtClean="0"/>
              <a:t>«НАДО».</a:t>
            </a:r>
            <a:endParaRPr lang="ru-RU" sz="2250" dirty="0"/>
          </a:p>
        </p:txBody>
      </p:sp>
    </p:spTree>
    <p:extLst>
      <p:ext uri="{BB962C8B-B14F-4D97-AF65-F5344CB8AC3E}">
        <p14:creationId xmlns="" xmlns:p14="http://schemas.microsoft.com/office/powerpoint/2010/main" val="165285080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0928"/>
            <a:ext cx="9144000" cy="4042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Коррекционная работа по уровню </a:t>
            </a:r>
            <a:r>
              <a:rPr lang="ru-RU" sz="2000" b="1" i="1" dirty="0" smtClean="0"/>
              <a:t>Д:</a:t>
            </a:r>
          </a:p>
          <a:p>
            <a:pPr algn="ctr"/>
            <a:endParaRPr lang="ru-RU" sz="1200" b="1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err="1" smtClean="0"/>
              <a:t>Простраивание</a:t>
            </a:r>
            <a:r>
              <a:rPr lang="ru-RU" sz="2000" dirty="0" smtClean="0"/>
              <a:t>  Д-тела;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Работа </a:t>
            </a:r>
            <a:r>
              <a:rPr lang="ru-RU" sz="2000" dirty="0" err="1" smtClean="0"/>
              <a:t>нейропсихолога</a:t>
            </a:r>
            <a:r>
              <a:rPr lang="ru-RU" sz="2000" dirty="0" smtClean="0"/>
              <a:t>;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Развитие сюжетно-ролевых игр; 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Работа </a:t>
            </a:r>
            <a:r>
              <a:rPr lang="ru-RU" sz="2000" dirty="0"/>
              <a:t>с картами и схемами; </a:t>
            </a:r>
            <a:r>
              <a:rPr lang="ru-RU" sz="2000" dirty="0" smtClean="0"/>
              <a:t>их построение  (будущего </a:t>
            </a:r>
            <a:r>
              <a:rPr lang="ru-RU" sz="2000" dirty="0"/>
              <a:t>поведения и режима </a:t>
            </a:r>
            <a:r>
              <a:rPr lang="ru-RU" sz="2000" dirty="0" smtClean="0"/>
              <a:t>дня);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/>
              <a:t>Развитие речи и </a:t>
            </a:r>
            <a:r>
              <a:rPr lang="ru-RU" sz="2000" dirty="0" smtClean="0"/>
              <a:t>мышления</a:t>
            </a:r>
            <a:r>
              <a:rPr lang="ru-RU" sz="2000" dirty="0"/>
              <a:t>, навыков чтения и </a:t>
            </a:r>
            <a:r>
              <a:rPr lang="ru-RU" sz="2000" dirty="0" smtClean="0"/>
              <a:t>письма,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Музыкальные </a:t>
            </a:r>
            <a:r>
              <a:rPr lang="ru-RU" sz="2000" dirty="0"/>
              <a:t>занятия через </a:t>
            </a:r>
            <a:r>
              <a:rPr lang="ru-RU" sz="2000" dirty="0" smtClean="0"/>
              <a:t>представления</a:t>
            </a:r>
            <a:r>
              <a:rPr lang="ru-RU" sz="20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/>
              <a:t>Ф</a:t>
            </a:r>
            <a:r>
              <a:rPr lang="ru-RU" sz="2000" dirty="0" smtClean="0"/>
              <a:t>ормирование глобального чтения, глобального списывания.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Сочинение </a:t>
            </a:r>
            <a:r>
              <a:rPr lang="ru-RU" sz="2000" dirty="0"/>
              <a:t>сказок и историй.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Обсуждение </a:t>
            </a:r>
            <a:r>
              <a:rPr lang="ru-RU" sz="2000" dirty="0"/>
              <a:t>правильного и неправильного поведения литературных героев и знакомых людей.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88640"/>
            <a:ext cx="597666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Логопедия</a:t>
            </a:r>
          </a:p>
          <a:p>
            <a:r>
              <a:rPr lang="ru-RU" dirty="0" smtClean="0"/>
              <a:t>При нарушениях </a:t>
            </a:r>
            <a:r>
              <a:rPr lang="ru-RU" dirty="0"/>
              <a:t>уровня </a:t>
            </a:r>
            <a:r>
              <a:rPr lang="ru-RU" dirty="0" smtClean="0"/>
              <a:t>Д диагностируются: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сенсорная, моторная алалии,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нарушения фонематического </a:t>
            </a:r>
            <a:r>
              <a:rPr lang="ru-RU" dirty="0" smtClean="0"/>
              <a:t>слуха,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апраксия речи,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дислексия</a:t>
            </a:r>
            <a:r>
              <a:rPr lang="ru-RU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дисграфия</a:t>
            </a:r>
            <a:r>
              <a:rPr lang="ru-R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трудности </a:t>
            </a:r>
            <a:r>
              <a:rPr lang="ru-RU" dirty="0"/>
              <a:t>построения и удержания плана </a:t>
            </a:r>
            <a:r>
              <a:rPr lang="ru-RU" dirty="0" smtClean="0"/>
              <a:t>высказывания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67723688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Уровень Е</a:t>
            </a: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1600" y="1660159"/>
            <a:ext cx="74888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  Уровень интеллектуального регулирования действий (</a:t>
            </a:r>
            <a:r>
              <a:rPr lang="ru-RU" sz="2000" dirty="0" smtClean="0">
                <a:ea typeface="Calibri" pitchFamily="34" charset="0"/>
                <a:cs typeface="Arial" pitchFamily="34" charset="0"/>
              </a:rPr>
              <a:t>мышление</a:t>
            </a:r>
            <a:r>
              <a:rPr lang="ru-RU" sz="2000" dirty="0">
                <a:ea typeface="Calibri" pitchFamily="34" charset="0"/>
                <a:cs typeface="Arial" pitchFamily="34" charset="0"/>
              </a:rPr>
              <a:t>, развернутая фразовая речь, </a:t>
            </a:r>
            <a:r>
              <a:rPr lang="ru-RU" sz="2000" dirty="0" smtClean="0">
                <a:ea typeface="Calibri" pitchFamily="34" charset="0"/>
                <a:cs typeface="Arial" pitchFamily="34" charset="0"/>
              </a:rPr>
              <a:t>письмо)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развития личностных качеств (ответственность, инициативность и т.д.)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870" r="97500">
                        <a14:foregroundMark x1="52283" y1="39348" x2="52283" y2="39348"/>
                        <a14:foregroundMark x1="45652" y1="35326" x2="45652" y2="35326"/>
                        <a14:foregroundMark x1="45543" y1="33913" x2="45870" y2="33913"/>
                        <a14:foregroundMark x1="52065" y1="35326" x2="52065" y2="35326"/>
                        <a14:foregroundMark x1="55109" y1="35870" x2="55109" y2="35870"/>
                        <a14:foregroundMark x1="55978" y1="37500" x2="55978" y2="37500"/>
                        <a14:foregroundMark x1="40543" y1="38587" x2="44565" y2="33261"/>
                        <a14:foregroundMark x1="54239" y1="37065" x2="54239" y2="37065"/>
                        <a14:foregroundMark x1="75217" y1="50217" x2="75217" y2="50217"/>
                        <a14:foregroundMark x1="75652" y1="47826" x2="75652" y2="47826"/>
                        <a14:foregroundMark x1="66087" y1="54565" x2="66087" y2="54565"/>
                        <a14:foregroundMark x1="64130" y1="56630" x2="64130" y2="56630"/>
                        <a14:foregroundMark x1="59239" y1="53913" x2="59239" y2="53913"/>
                        <a14:foregroundMark x1="57283" y1="53696" x2="57283" y2="53696"/>
                        <a14:foregroundMark x1="56087" y1="56413" x2="56087" y2="56413"/>
                        <a14:foregroundMark x1="62500" y1="58043" x2="62500" y2="58043"/>
                        <a14:foregroundMark x1="77500" y1="3152" x2="77500" y2="3152"/>
                        <a14:foregroundMark x1="93804" y1="35761" x2="93804" y2="35761"/>
                        <a14:foregroundMark x1="92935" y1="44239" x2="92935" y2="4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13584"/>
            <a:ext cx="3384376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196" b="97283" l="10000" r="80217">
                        <a14:foregroundMark x1="74457" y1="51087" x2="74457" y2="51087"/>
                        <a14:foregroundMark x1="73478" y1="45761" x2="73478" y2="45761"/>
                        <a14:foregroundMark x1="67717" y1="50000" x2="67717" y2="50000"/>
                        <a14:foregroundMark x1="65217" y1="59130" x2="65217" y2="59130"/>
                        <a14:foregroundMark x1="66630" y1="72500" x2="66630" y2="72500"/>
                        <a14:foregroundMark x1="54239" y1="65652" x2="54239" y2="65652"/>
                        <a14:foregroundMark x1="56848" y1="58043" x2="56848" y2="58043"/>
                        <a14:foregroundMark x1="52065" y1="52174" x2="52065" y2="52174"/>
                        <a14:foregroundMark x1="42391" y1="55761" x2="42391" y2="55761"/>
                        <a14:foregroundMark x1="54891" y1="66087" x2="54891" y2="66087"/>
                        <a14:foregroundMark x1="53696" y1="74457" x2="53696" y2="74457"/>
                        <a14:foregroundMark x1="51739" y1="75543" x2="51739" y2="75543"/>
                        <a14:foregroundMark x1="51413" y1="66522" x2="51413" y2="66522"/>
                        <a14:foregroundMark x1="55978" y1="73804" x2="55978" y2="73804"/>
                        <a14:foregroundMark x1="56630" y1="64457" x2="56630" y2="64457"/>
                        <a14:foregroundMark x1="54457" y1="59674" x2="54457" y2="59674"/>
                        <a14:foregroundMark x1="53587" y1="64783" x2="53587" y2="64783"/>
                        <a14:foregroundMark x1="51413" y1="63261" x2="51413" y2="63261"/>
                        <a14:foregroundMark x1="55761" y1="73370" x2="55761" y2="73370"/>
                        <a14:foregroundMark x1="49891" y1="72609" x2="50543" y2="72609"/>
                        <a14:foregroundMark x1="53261" y1="71413" x2="53804" y2="71304"/>
                        <a14:foregroundMark x1="57935" y1="68913" x2="57935" y2="68913"/>
                        <a14:foregroundMark x1="64674" y1="63261" x2="64674" y2="63261"/>
                        <a14:foregroundMark x1="65543" y1="54239" x2="65543" y2="54239"/>
                        <a14:foregroundMark x1="64348" y1="48152" x2="64348" y2="48152"/>
                        <a14:foregroundMark x1="64022" y1="53370" x2="64022" y2="53370"/>
                        <a14:foregroundMark x1="63370" y1="52500" x2="63370" y2="52500"/>
                        <a14:foregroundMark x1="66739" y1="52065" x2="66739" y2="52065"/>
                        <a14:foregroundMark x1="66087" y1="47826" x2="66087" y2="47826"/>
                        <a14:foregroundMark x1="73587" y1="43587" x2="73587" y2="43587"/>
                        <a14:foregroundMark x1="75000" y1="51630" x2="75000" y2="51630"/>
                        <a14:foregroundMark x1="68370" y1="47826" x2="68370" y2="47826"/>
                        <a14:foregroundMark x1="65761" y1="46630" x2="65761" y2="46630"/>
                        <a14:foregroundMark x1="64022" y1="57826" x2="64022" y2="57826"/>
                        <a14:foregroundMark x1="64022" y1="66522" x2="64022" y2="66522"/>
                        <a14:foregroundMark x1="66739" y1="75109" x2="66739" y2="75109"/>
                        <a14:foregroundMark x1="64348" y1="77717" x2="64891" y2="77717"/>
                        <a14:foregroundMark x1="68043" y1="76848" x2="68043" y2="76848"/>
                        <a14:foregroundMark x1="66630" y1="65217" x2="66630" y2="65217"/>
                        <a14:foregroundMark x1="62935" y1="89239" x2="62935" y2="89239"/>
                        <a14:foregroundMark x1="62391" y1="92174" x2="62391" y2="92174"/>
                        <a14:foregroundMark x1="55652" y1="90217" x2="55652" y2="90217"/>
                        <a14:foregroundMark x1="56196" y1="87174" x2="56196" y2="87174"/>
                        <a14:foregroundMark x1="46739" y1="53370" x2="46739" y2="53370"/>
                        <a14:foregroundMark x1="45870" y1="56848" x2="45870" y2="56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68" y="3717032"/>
            <a:ext cx="2952328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39" b="96894" l="0" r="100000">
                        <a14:foregroundMark x1="72300" y1="44803" x2="72300" y2="44803"/>
                        <a14:foregroundMark x1="76700" y1="16368" x2="76700" y2="16368"/>
                        <a14:foregroundMark x1="78500" y1="22820" x2="78500" y2="22820"/>
                        <a14:foregroundMark x1="12000" y1="17085" x2="12000" y2="17085"/>
                        <a14:foregroundMark x1="12000" y1="11111" x2="12000" y2="11111"/>
                        <a14:foregroundMark x1="20300" y1="20311" x2="20300" y2="20311"/>
                        <a14:foregroundMark x1="79400" y1="18160" x2="79400" y2="18160"/>
                        <a14:foregroundMark x1="75200" y1="8961" x2="75200" y2="8961"/>
                        <a14:foregroundMark x1="72600" y1="7527" x2="72600" y2="7527"/>
                        <a14:foregroundMark x1="71400" y1="24134" x2="71400" y2="24134"/>
                        <a14:foregroundMark x1="72600" y1="18519" x2="72600" y2="18519"/>
                        <a14:foregroundMark x1="20900" y1="24134" x2="20900" y2="24134"/>
                        <a14:foregroundMark x1="15200" y1="28435" x2="15200" y2="28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05064"/>
            <a:ext cx="3048000" cy="2551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302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8092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Если у </a:t>
            </a:r>
            <a:r>
              <a:rPr lang="ru-RU" sz="2400" dirty="0" smtClean="0"/>
              <a:t>ребенка </a:t>
            </a:r>
            <a:r>
              <a:rPr lang="ru-RU" sz="2800" b="1" i="1" dirty="0" smtClean="0"/>
              <a:t>хорошо </a:t>
            </a:r>
            <a:r>
              <a:rPr lang="ru-RU" sz="2800" b="1" i="1" dirty="0"/>
              <a:t>функционирует </a:t>
            </a:r>
            <a:r>
              <a:rPr lang="ru-RU" sz="2800" b="1" i="1" dirty="0" smtClean="0"/>
              <a:t>уровень </a:t>
            </a:r>
            <a:r>
              <a:rPr lang="ru-RU" sz="2800" b="1" i="1" dirty="0"/>
              <a:t>Е</a:t>
            </a:r>
            <a:r>
              <a:rPr lang="ru-RU" sz="2400" b="1" i="1" dirty="0"/>
              <a:t>,</a:t>
            </a:r>
            <a:r>
              <a:rPr lang="ru-RU" sz="2400" dirty="0"/>
              <a:t> то </a:t>
            </a:r>
            <a:r>
              <a:rPr lang="ru-RU" sz="2400" dirty="0" smtClean="0"/>
              <a:t>:</a:t>
            </a:r>
          </a:p>
          <a:p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о</a:t>
            </a:r>
            <a:r>
              <a:rPr lang="ru-RU" sz="2400" dirty="0" smtClean="0"/>
              <a:t>н </a:t>
            </a:r>
            <a:r>
              <a:rPr lang="ru-RU" sz="2400" dirty="0"/>
              <a:t>воспринимает </a:t>
            </a:r>
            <a:r>
              <a:rPr lang="ru-RU" sz="2400" dirty="0" smtClean="0"/>
              <a:t>себя как личность (думающий, мыслящий);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хорошо развита фантазия, может </a:t>
            </a:r>
            <a:r>
              <a:rPr lang="ru-RU" sz="2400" dirty="0"/>
              <a:t>сочинять и рассказывать </a:t>
            </a:r>
            <a:r>
              <a:rPr lang="ru-RU" sz="2400" dirty="0" smtClean="0"/>
              <a:t>сказки;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сформировано </a:t>
            </a:r>
            <a:r>
              <a:rPr lang="ru-RU" sz="2400" dirty="0"/>
              <a:t>абстрактное </a:t>
            </a:r>
            <a:r>
              <a:rPr lang="ru-RU" sz="2400" dirty="0" smtClean="0"/>
              <a:t>мышление;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способен </a:t>
            </a:r>
            <a:r>
              <a:rPr lang="ru-RU" sz="2400" dirty="0"/>
              <a:t>на творчество – художественное, музыкальное, </a:t>
            </a:r>
            <a:r>
              <a:rPr lang="ru-RU" sz="2400" dirty="0" smtClean="0"/>
              <a:t>научное;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онимает и использует метафоры;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доступно </a:t>
            </a:r>
            <a:r>
              <a:rPr lang="ru-RU" sz="2400" dirty="0"/>
              <a:t>понимание прекрасного, комического, трагического</a:t>
            </a:r>
            <a:r>
              <a:rPr lang="ru-RU" sz="2400" dirty="0" smtClean="0"/>
              <a:t>…;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рисутствуют принципы </a:t>
            </a:r>
            <a:r>
              <a:rPr lang="ru-RU" sz="2400" dirty="0"/>
              <a:t>– совесть, честность, добродетель</a:t>
            </a:r>
            <a:r>
              <a:rPr lang="ru-RU" sz="2400" dirty="0" smtClean="0"/>
              <a:t>…;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способен к саморазвитию.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224053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92696"/>
            <a:ext cx="784887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Если у ребенка </a:t>
            </a:r>
            <a:r>
              <a:rPr lang="ru-RU" sz="2800" b="1" i="1" dirty="0" smtClean="0"/>
              <a:t>слабо функционирует уровень </a:t>
            </a:r>
            <a:r>
              <a:rPr lang="ru-RU" sz="2800" b="1" i="1" dirty="0"/>
              <a:t>Е</a:t>
            </a:r>
            <a:r>
              <a:rPr lang="ru-RU" sz="2400" dirty="0"/>
              <a:t>, </a:t>
            </a:r>
            <a:r>
              <a:rPr lang="ru-RU" sz="2400" dirty="0" smtClean="0"/>
              <a:t>то:</a:t>
            </a:r>
          </a:p>
          <a:p>
            <a:r>
              <a:rPr lang="ru-RU" sz="1200" dirty="0" smtClean="0"/>
              <a:t> 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возникают проблемы с мышлением, пониманием и решением задач, со </a:t>
            </a:r>
            <a:r>
              <a:rPr lang="ru-RU" sz="2400" dirty="0"/>
              <a:t>школьными предметами, требующими абстрактного мышления – алгебра, физика, химия и т.п</a:t>
            </a:r>
            <a:r>
              <a:rPr lang="ru-RU" sz="2400" dirty="0" smtClean="0"/>
              <a:t>.;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не </a:t>
            </a:r>
            <a:r>
              <a:rPr lang="ru-RU" sz="2400" dirty="0"/>
              <a:t>может составить связный </a:t>
            </a:r>
            <a:r>
              <a:rPr lang="ru-RU" sz="2400" dirty="0" smtClean="0"/>
              <a:t>рассказ,</a:t>
            </a:r>
            <a:r>
              <a:rPr lang="ru-RU" sz="2400" dirty="0"/>
              <a:t> </a:t>
            </a:r>
            <a:r>
              <a:rPr lang="ru-RU" sz="2400" dirty="0" smtClean="0"/>
              <a:t> написать сочинение</a:t>
            </a:r>
            <a:r>
              <a:rPr lang="ru-RU" sz="2400" dirty="0"/>
              <a:t>;</a:t>
            </a:r>
            <a:r>
              <a:rPr lang="ru-RU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не понимает и не использует метафоры;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о</a:t>
            </a:r>
            <a:r>
              <a:rPr lang="ru-RU" sz="2400" dirty="0" smtClean="0"/>
              <a:t>тсутствие понимания </a:t>
            </a:r>
            <a:r>
              <a:rPr lang="ru-RU" sz="2400" dirty="0"/>
              <a:t>прекрасного, комического, трагического</a:t>
            </a:r>
            <a:r>
              <a:rPr lang="ru-RU" sz="2400" dirty="0" smtClean="0"/>
              <a:t>…;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н</a:t>
            </a:r>
            <a:r>
              <a:rPr lang="ru-RU" sz="2400" dirty="0" smtClean="0"/>
              <a:t>ет тяги к саморазвитию, </a:t>
            </a:r>
            <a:r>
              <a:rPr lang="ru-RU" sz="2400" dirty="0"/>
              <a:t>требуется внешнее руководство.</a:t>
            </a:r>
          </a:p>
        </p:txBody>
      </p:sp>
    </p:spTree>
    <p:extLst>
      <p:ext uri="{BB962C8B-B14F-4D97-AF65-F5344CB8AC3E}">
        <p14:creationId xmlns="" xmlns:p14="http://schemas.microsoft.com/office/powerpoint/2010/main" val="128224053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51344"/>
            <a:ext cx="77048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Логопедия</a:t>
            </a:r>
          </a:p>
          <a:p>
            <a:r>
              <a:rPr lang="ru-RU" dirty="0"/>
              <a:t>Трудности построения связного высказывания.</a:t>
            </a:r>
          </a:p>
          <a:p>
            <a:endParaRPr lang="ru-RU" dirty="0"/>
          </a:p>
          <a:p>
            <a:pPr algn="ctr"/>
            <a:r>
              <a:rPr lang="ru-RU" sz="2000" b="1" i="1" dirty="0"/>
              <a:t>Коррекционная работа по уровню 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Построение </a:t>
            </a:r>
            <a:r>
              <a:rPr lang="ru-RU" dirty="0" smtClean="0"/>
              <a:t>Е-тела.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Игры со словами – Эрудит, Буриме, </a:t>
            </a:r>
            <a:r>
              <a:rPr lang="ru-RU" dirty="0" smtClean="0"/>
              <a:t>Двойняшки, Башня, составление </a:t>
            </a:r>
            <a:r>
              <a:rPr lang="ru-RU" dirty="0"/>
              <a:t>фраз из случайных слов, Синонимы, Антонимы, </a:t>
            </a:r>
            <a:r>
              <a:rPr lang="ru-RU" dirty="0" smtClean="0"/>
              <a:t>Перешифровки </a:t>
            </a:r>
            <a:r>
              <a:rPr lang="ru-RU" dirty="0"/>
              <a:t>и др.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Игры с </a:t>
            </a:r>
            <a:r>
              <a:rPr lang="ru-RU" dirty="0" smtClean="0"/>
              <a:t>приставками, предлогами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Обучение математике через </a:t>
            </a:r>
            <a:r>
              <a:rPr lang="ru-RU" dirty="0" smtClean="0"/>
              <a:t>понятие «ряда».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Совместное чтение книг, просматривание </a:t>
            </a:r>
            <a:r>
              <a:rPr lang="ru-RU" dirty="0" smtClean="0"/>
              <a:t>фильмов.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38799"/>
            <a:ext cx="4680519" cy="3120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7532291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7686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</a:t>
            </a:r>
            <a:r>
              <a:rPr lang="ru-RU" sz="2000" b="1" dirty="0" smtClean="0"/>
              <a:t>Школьные </a:t>
            </a:r>
            <a:r>
              <a:rPr lang="ru-RU" sz="2000" b="1" dirty="0"/>
              <a:t>проблемы часто возникают из-за недостатков или </a:t>
            </a:r>
            <a:r>
              <a:rPr lang="ru-RU" sz="2000" b="1" dirty="0" err="1"/>
              <a:t>недостроенности</a:t>
            </a:r>
            <a:r>
              <a:rPr lang="ru-RU" sz="2000" b="1" dirty="0"/>
              <a:t> </a:t>
            </a:r>
            <a:r>
              <a:rPr lang="ru-RU" sz="2000" b="1" dirty="0" smtClean="0"/>
              <a:t>нижних</a:t>
            </a:r>
            <a:r>
              <a:rPr lang="ru-RU" sz="2000" b="1" dirty="0"/>
              <a:t>, </a:t>
            </a:r>
            <a:r>
              <a:rPr lang="ru-RU" sz="2000" b="1" dirty="0" smtClean="0"/>
              <a:t>фундаментальных </a:t>
            </a:r>
            <a:r>
              <a:rPr lang="ru-RU" sz="2000" b="1" dirty="0"/>
              <a:t>уровней </a:t>
            </a:r>
            <a:r>
              <a:rPr lang="ru-RU" sz="2000" b="1" dirty="0" smtClean="0"/>
              <a:t>построения </a:t>
            </a:r>
            <a:r>
              <a:rPr lang="ru-RU" sz="2000" b="1" dirty="0"/>
              <a:t>тела и психики. </a:t>
            </a:r>
            <a:r>
              <a:rPr lang="ru-RU" sz="2000" b="1" dirty="0" smtClean="0"/>
              <a:t>Отсутствие возможности красиво </a:t>
            </a:r>
            <a:r>
              <a:rPr lang="ru-RU" sz="2000" b="1" dirty="0"/>
              <a:t>и правильно рисовать, писать или говорить </a:t>
            </a:r>
            <a:r>
              <a:rPr lang="ru-RU" sz="2000" b="1" dirty="0" smtClean="0"/>
              <a:t>будет скрывать интеллект </a:t>
            </a:r>
            <a:r>
              <a:rPr lang="ru-RU" sz="2000" b="1" dirty="0"/>
              <a:t>и </a:t>
            </a:r>
            <a:r>
              <a:rPr lang="ru-RU" sz="2000" b="1" dirty="0" smtClean="0"/>
              <a:t>способности, существующие </a:t>
            </a:r>
            <a:r>
              <a:rPr lang="ru-RU" sz="2000" b="1" dirty="0"/>
              <a:t>на более высоких уровнях построения движений </a:t>
            </a:r>
            <a:r>
              <a:rPr lang="ru-RU" sz="2000" b="1" dirty="0" smtClean="0"/>
              <a:t>. </a:t>
            </a:r>
            <a:endParaRPr lang="ru-RU" sz="2000" b="1" dirty="0"/>
          </a:p>
          <a:p>
            <a:pPr algn="ctr"/>
            <a:r>
              <a:rPr lang="ru-RU" sz="2000" b="1" dirty="0"/>
              <a:t>Коррекционную работу желательно вести от нижних уровней к высшим. От формирования сенсорного синтеза к построению движений и поведения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 Нарушения </a:t>
            </a:r>
            <a:r>
              <a:rPr lang="ru-RU" sz="2000" b="1" dirty="0"/>
              <a:t>восприятия на тех или иных уровнях построения </a:t>
            </a:r>
            <a:r>
              <a:rPr lang="ru-RU" sz="2000" b="1" dirty="0" smtClean="0"/>
              <a:t>движений рассматриваются </a:t>
            </a:r>
            <a:r>
              <a:rPr lang="ru-RU" sz="2000" b="1" dirty="0"/>
              <a:t>в сборнике «Нарушения восприятия себя, как основная причина формирования искаженного психического развития особых детей» Сборник статей / А. Б. </a:t>
            </a:r>
            <a:r>
              <a:rPr lang="ru-RU" sz="2000" b="1" dirty="0" smtClean="0"/>
              <a:t>Архипов, </a:t>
            </a:r>
            <a:r>
              <a:rPr lang="ru-RU" sz="2000" b="1" dirty="0"/>
              <a:t>Е. В. Максимова, Н. Е. Семенова. – М.: Диалог-МИФИ, 2011. – 64 с.</a:t>
            </a:r>
          </a:p>
          <a:p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48035155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www.culture.ru/storage/images/ff21e7e5985a98ecd2406fda4655389a/b7b1aaf72242f4b42bbbf70a52121140.jpeg"/>
          <p:cNvPicPr>
            <a:picLocks noChangeAspect="1" noChangeArrowheads="1"/>
          </p:cNvPicPr>
          <p:nvPr/>
        </p:nvPicPr>
        <p:blipFill>
          <a:blip r:embed="rId2" cstate="print">
            <a:lum bright="40000" contrast="-50000"/>
          </a:blip>
          <a:srcRect/>
          <a:stretch>
            <a:fillRect/>
          </a:stretch>
        </p:blipFill>
        <p:spPr bwMode="auto">
          <a:xfrm>
            <a:off x="-1" y="0"/>
            <a:ext cx="9142175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204864"/>
            <a:ext cx="9145016" cy="1872208"/>
          </a:xfrm>
          <a:noFill/>
        </p:spPr>
        <p:txBody>
          <a:bodyPr>
            <a:noAutofit/>
          </a:bodyPr>
          <a:lstStyle/>
          <a:p>
            <a:r>
              <a:rPr lang="ru-RU" sz="6000" b="1" dirty="0" smtClean="0"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СПАСИБО ЗА ВНИМАНИЕ!</a:t>
            </a:r>
            <a:endParaRPr lang="ru-RU" sz="6000" b="1" dirty="0"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35155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-171400"/>
            <a:ext cx="5040560" cy="1440160"/>
          </a:xfrm>
        </p:spPr>
        <p:txBody>
          <a:bodyPr/>
          <a:lstStyle/>
          <a:p>
            <a:r>
              <a:rPr lang="ru-RU" b="1" dirty="0" smtClean="0"/>
              <a:t>Уровень А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7544" y="1183060"/>
            <a:ext cx="8136904" cy="2259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Уровень </a:t>
            </a:r>
            <a:r>
              <a:rPr lang="ru-RU" dirty="0"/>
              <a:t>регуляции тонуса организма,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в </a:t>
            </a:r>
            <a:r>
              <a:rPr lang="ru-RU" dirty="0"/>
              <a:t>первую очередь, это тонус, </a:t>
            </a:r>
            <a:r>
              <a:rPr lang="ru-RU" dirty="0" smtClean="0"/>
              <a:t>напряжение </a:t>
            </a:r>
            <a:r>
              <a:rPr lang="ru-RU" dirty="0"/>
              <a:t>системы соединительной ткани, а также, тесно связанный с ней, тонус нервной и мышечной системы.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159732" y="3356992"/>
            <a:ext cx="4752528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5580373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amada01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3772" y="4293096"/>
            <a:ext cx="2604573" cy="1907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eeb2d22d479f78132ba24e71f6e0bf55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4536"/>
          <a:stretch>
            <a:fillRect/>
          </a:stretch>
        </p:blipFill>
        <p:spPr>
          <a:xfrm>
            <a:off x="6096009" y="4293096"/>
            <a:ext cx="2786598" cy="1942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bbvr3245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676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1840" y="4941168"/>
            <a:ext cx="2686276" cy="1667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23563" y="308756"/>
            <a:ext cx="89137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Первичная чувствительность клеток, протопатическая </a:t>
            </a:r>
            <a:r>
              <a:rPr lang="ru-RU" sz="2400" dirty="0" smtClean="0"/>
              <a:t>чувствительность </a:t>
            </a:r>
            <a:r>
              <a:rPr lang="ru-RU" sz="2000" i="1" dirty="0" smtClean="0"/>
              <a:t>(в </a:t>
            </a:r>
            <a:r>
              <a:rPr lang="ru-RU" sz="2000" i="1" dirty="0"/>
              <a:t>медицинских </a:t>
            </a:r>
            <a:r>
              <a:rPr lang="ru-RU" sz="2000" i="1" dirty="0" smtClean="0"/>
              <a:t>текстах  носит название глубокой болевой чувствительности)</a:t>
            </a:r>
            <a:r>
              <a:rPr lang="ru-RU" sz="2000" dirty="0" smtClean="0"/>
              <a:t> </a:t>
            </a:r>
            <a:r>
              <a:rPr lang="ru-RU" sz="2400" dirty="0" smtClean="0"/>
              <a:t>–с нашей точки зрения, это чувствительность поверхностной мембраны клетки, которая может воспринимать все – давление, свет, звук, вибрацию.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76872"/>
            <a:ext cx="8631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Первичное, самое древнее, общение двух тел – это общение </a:t>
            </a:r>
            <a:r>
              <a:rPr lang="ru-RU" sz="2400" dirty="0" smtClean="0"/>
              <a:t> через давление.  </a:t>
            </a:r>
            <a:r>
              <a:rPr lang="ru-RU" sz="2400" dirty="0"/>
              <a:t>Есть масса научных работ, в которых показано, что </a:t>
            </a:r>
            <a:r>
              <a:rPr lang="ru-RU" sz="2400" dirty="0" smtClean="0"/>
              <a:t> «</a:t>
            </a:r>
            <a:r>
              <a:rPr lang="ru-RU" sz="2400" dirty="0" err="1" smtClean="0"/>
              <a:t>обнимашки</a:t>
            </a:r>
            <a:r>
              <a:rPr lang="ru-RU" sz="2400" dirty="0" smtClean="0"/>
              <a:t>», </a:t>
            </a:r>
            <a:r>
              <a:rPr lang="ru-RU" sz="2400" dirty="0"/>
              <a:t>имитирующие внешнее давление на тело ребенка, активизируют его нервную и мышечную систему, успокаивают, помогают простроить чувство доверия к людям и миру. </a:t>
            </a: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692696"/>
            <a:ext cx="7776864" cy="5184576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7000" b="0" dirty="0" smtClean="0"/>
              <a:t>Если у ребенка </a:t>
            </a:r>
            <a:r>
              <a:rPr lang="ru-RU" sz="8000" i="1" dirty="0" smtClean="0"/>
              <a:t>хороший уровень А</a:t>
            </a:r>
            <a:r>
              <a:rPr lang="ru-RU" sz="8000" dirty="0" smtClean="0"/>
              <a:t>, </a:t>
            </a:r>
            <a:r>
              <a:rPr lang="ru-RU" sz="8000" b="0" dirty="0" smtClean="0"/>
              <a:t>то:</a:t>
            </a:r>
          </a:p>
          <a:p>
            <a:pPr>
              <a:buFont typeface="Wingdings" pitchFamily="2" charset="2"/>
              <a:buChar char="§"/>
            </a:pPr>
            <a:r>
              <a:rPr lang="ru-RU" sz="8000" b="0" dirty="0" smtClean="0"/>
              <a:t>   он хорошо чувствует свое тело, владеет своим телом, не суетиться;</a:t>
            </a:r>
          </a:p>
          <a:p>
            <a:pPr>
              <a:buFont typeface="Wingdings" pitchFamily="2" charset="2"/>
              <a:buChar char="§"/>
            </a:pPr>
            <a:r>
              <a:rPr lang="ru-RU" sz="8000" b="0" dirty="0" smtClean="0"/>
              <a:t>   он хорошо удерживает внимание, поскольку наше внимание всегда связано с тоническим напряжением;</a:t>
            </a:r>
          </a:p>
          <a:p>
            <a:pPr>
              <a:buFont typeface="Wingdings" pitchFamily="2" charset="2"/>
              <a:buChar char="§"/>
            </a:pPr>
            <a:r>
              <a:rPr lang="ru-RU" sz="8000" b="0" dirty="0" smtClean="0"/>
              <a:t>   он хорошо владеет настройкой и регуляцией органов зрения, слуха, кинестетической чувствительности и т.п., поскольку именно  тоническая настройка является основой такой регуляции (</a:t>
            </a:r>
            <a:r>
              <a:rPr lang="ru-RU" sz="7000" b="0" i="1" dirty="0" smtClean="0"/>
              <a:t>как подкрутить громкость в приборе</a:t>
            </a:r>
            <a:r>
              <a:rPr lang="ru-RU" sz="8000" b="0" dirty="0" smtClean="0"/>
              <a:t>).</a:t>
            </a:r>
          </a:p>
          <a:p>
            <a:pPr algn="ctr">
              <a:buFont typeface="Wingdings" pitchFamily="2" charset="2"/>
              <a:buChar char="§"/>
            </a:pPr>
            <a:endParaRPr lang="ru-RU" b="0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3"/>
          </p:nvPr>
        </p:nvSpPr>
        <p:spPr>
          <a:xfrm>
            <a:off x="539552" y="404664"/>
            <a:ext cx="8208912" cy="597666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Если у ребенка </a:t>
            </a:r>
            <a:r>
              <a:rPr lang="ru-RU" sz="3000" i="1" dirty="0" smtClean="0"/>
              <a:t>слабый уровень А</a:t>
            </a:r>
            <a:r>
              <a:rPr lang="ru-RU" dirty="0" smtClean="0"/>
              <a:t>, </a:t>
            </a:r>
            <a:r>
              <a:rPr lang="ru-RU" dirty="0"/>
              <a:t>то </a:t>
            </a:r>
            <a:r>
              <a:rPr lang="ru-RU" dirty="0" smtClean="0"/>
              <a:t>у </a:t>
            </a:r>
            <a:r>
              <a:rPr lang="ru-RU" dirty="0"/>
              <a:t>него </a:t>
            </a:r>
            <a:r>
              <a:rPr lang="ru-RU" dirty="0" smtClean="0"/>
              <a:t>наблюдаются </a:t>
            </a:r>
            <a:r>
              <a:rPr lang="ru-RU" dirty="0"/>
              <a:t>: 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    </a:t>
            </a:r>
            <a:r>
              <a:rPr lang="ru-RU" sz="2200" dirty="0" smtClean="0"/>
              <a:t>проблемы регуляции всех нервных и психических процессов;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   слабая активация всех более высоких уровней построения движений  (</a:t>
            </a:r>
            <a:r>
              <a:rPr lang="ru-RU" sz="2200" b="0" i="1" dirty="0" smtClean="0"/>
              <a:t>ЗПР</a:t>
            </a:r>
            <a:r>
              <a:rPr lang="ru-RU" sz="2200" dirty="0" smtClean="0"/>
              <a:t>);  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   нарушение внимания из-за слабости регуляции тонической настройки органов зрения и слуха; 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   нарушения восприятия глубокой чувствительности, отсюда нарушение формирования чувствования  себя, что может быть  одной из причин возникновения синдрома </a:t>
            </a:r>
            <a:r>
              <a:rPr lang="ru-RU" sz="2200" dirty="0" err="1" smtClean="0"/>
              <a:t>гиперактивности</a:t>
            </a:r>
            <a:r>
              <a:rPr lang="ru-RU" sz="2200" dirty="0" smtClean="0"/>
              <a:t> с дефицитом внимания;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  нарушение подстройки тонуса к движению ведет к проблемам тонкой моторики, нарушениям точных движений, координации </a:t>
            </a:r>
            <a:r>
              <a:rPr lang="ru-RU" sz="2200" b="0" i="1" dirty="0" smtClean="0"/>
              <a:t>(страдает почерк;  игра на музыкальных инструментах, освоение движений спорта)</a:t>
            </a:r>
            <a:r>
              <a:rPr lang="ru-RU" sz="2200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  </a:t>
            </a:r>
            <a:r>
              <a:rPr lang="ru-RU" sz="2200" dirty="0"/>
              <a:t>о</a:t>
            </a:r>
            <a:r>
              <a:rPr lang="ru-RU" sz="2200" dirty="0" smtClean="0"/>
              <a:t>тсутствие восприятия собственного тела может стать причиной задержки формирования целостной личности. В тяжелых случаях - задержка формирования Я-сознания, черты аутизма, ухода в себя.</a:t>
            </a:r>
          </a:p>
          <a:p>
            <a:pPr>
              <a:buFont typeface="Wingdings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101686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/>
          <p:cNvSpPr>
            <a:spLocks noGrp="1"/>
          </p:cNvSpPr>
          <p:nvPr>
            <p:ph sz="half" idx="1"/>
          </p:nvPr>
        </p:nvSpPr>
        <p:spPr>
          <a:xfrm>
            <a:off x="457200" y="260350"/>
            <a:ext cx="7787208" cy="2808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 smtClean="0"/>
              <a:t>Логопедия:</a:t>
            </a:r>
            <a:endParaRPr lang="ru-RU" sz="2000" dirty="0" smtClean="0"/>
          </a:p>
          <a:p>
            <a:pPr marL="0" indent="0">
              <a:buFont typeface="Wingdings" pitchFamily="2" charset="2"/>
              <a:buChar char="§"/>
            </a:pPr>
            <a:r>
              <a:rPr lang="ru-RU" sz="2000" dirty="0" smtClean="0"/>
              <a:t>   Плохое чувствование органов артикуляции может стать одной из причин трудностей произнесения звуков, слов, фраз;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000" dirty="0" smtClean="0"/>
              <a:t>   Слабость психический процессов может привести к задержке речевого развития; 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000" dirty="0" smtClean="0"/>
              <a:t>    Нарушение тонической настройки центров и речи, и/или органов артикуляции часто становятся причиной заикания.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3507"/>
                    </a14:imgEffect>
                    <a14:imgEffect>
                      <a14:saturation sat="9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63" t="7476" r="24013"/>
          <a:stretch/>
        </p:blipFill>
        <p:spPr>
          <a:xfrm>
            <a:off x="323528" y="2996952"/>
            <a:ext cx="2834294" cy="2581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19872" y="3645024"/>
            <a:ext cx="5482952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Коррекционная работа по уровню А включает в себя</a:t>
            </a:r>
            <a:r>
              <a:rPr lang="ru-RU" sz="2000" b="1" i="1" dirty="0" smtClean="0"/>
              <a:t>:</a:t>
            </a:r>
          </a:p>
          <a:p>
            <a:endParaRPr lang="ru-RU" sz="1050" dirty="0"/>
          </a:p>
          <a:p>
            <a:pPr>
              <a:buFont typeface="Wingdings" pitchFamily="2" charset="2"/>
              <a:buChar char="§"/>
            </a:pP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/>
              <a:t>Стимуляцию глубокой чувствительности – </a:t>
            </a:r>
            <a:r>
              <a:rPr lang="ru-RU" sz="2000" dirty="0" smtClean="0"/>
              <a:t>«</a:t>
            </a:r>
            <a:r>
              <a:rPr lang="ru-RU" sz="2000" dirty="0" err="1" smtClean="0"/>
              <a:t>обжималки</a:t>
            </a:r>
            <a:r>
              <a:rPr lang="ru-RU" sz="2000" dirty="0" smtClean="0"/>
              <a:t>» </a:t>
            </a:r>
            <a:r>
              <a:rPr lang="ru-RU" sz="2000" dirty="0"/>
              <a:t>всех видов – имитация давления гравитации;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/>
              <a:t>Формирование целостного ответа тела на зажим или давление.	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Подуровень </a:t>
            </a:r>
            <a:r>
              <a:rPr lang="en-US" dirty="0" smtClean="0"/>
              <a:t>V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385771"/>
            <a:ext cx="85689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описание метода «Со-творение» входит еще один подуровень, относящийся к уровню А, -  подуровень V, не описанный в работах </a:t>
            </a:r>
            <a:r>
              <a:rPr lang="ru-RU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Н.А.Бернштейна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Подуровень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втономная нервная система (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Брюшко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современной научной и популярной литературе часто носит название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Абдоминальный мозг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71BBFF"/>
            </a:gs>
            <a:gs pos="100000">
              <a:srgbClr val="3875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3916"/>
            <a:ext cx="4134194" cy="2761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467544" y="3284984"/>
            <a:ext cx="7992888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Char char="§"/>
            </a:pPr>
            <a:r>
              <a:rPr lang="ru-RU" sz="2000" dirty="0" smtClean="0"/>
              <a:t>   у него хорошо функционируют все внутренние органы и системы тела.  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000" dirty="0" smtClean="0"/>
              <a:t>     комплексное дыхание легкими и животом встает само.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000" dirty="0" smtClean="0"/>
              <a:t>    ему присуща </a:t>
            </a:r>
            <a:r>
              <a:rPr lang="ru-RU" sz="2000" dirty="0" err="1" smtClean="0"/>
              <a:t>эмпатия</a:t>
            </a:r>
            <a:r>
              <a:rPr lang="ru-RU" sz="2000" dirty="0" smtClean="0"/>
              <a:t> – чувствование  другого, сочувствие, сопереживание.</a:t>
            </a:r>
          </a:p>
          <a:p>
            <a:pPr marL="0" indent="0">
              <a:buFont typeface="Wingdings" pitchFamily="2" charset="2"/>
              <a:buChar char="§"/>
            </a:pPr>
            <a:r>
              <a:rPr lang="ru-RU" sz="2000" dirty="0" smtClean="0"/>
              <a:t>    он  открыт и тянется к социальному взаимодействию с близкими людьми.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80728"/>
            <a:ext cx="38891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Если у </a:t>
            </a:r>
            <a:r>
              <a:rPr lang="ru-RU" sz="2400" dirty="0" smtClean="0"/>
              <a:t>ребенка </a:t>
            </a:r>
          </a:p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V</a:t>
            </a:r>
            <a:r>
              <a:rPr lang="ru-RU" sz="2400" dirty="0"/>
              <a:t>, </a:t>
            </a:r>
            <a:r>
              <a:rPr lang="ru-RU" sz="2400" dirty="0" smtClean="0"/>
              <a:t>то: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8765804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</TotalTime>
  <Words>2230</Words>
  <Application>Microsoft Office PowerPoint</Application>
  <PresentationFormat>Экран (4:3)</PresentationFormat>
  <Paragraphs>215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Школьные трудности</vt:lpstr>
      <vt:lpstr>Слайд 2</vt:lpstr>
      <vt:lpstr>Уровень А</vt:lpstr>
      <vt:lpstr>Слайд 4</vt:lpstr>
      <vt:lpstr>Слайд 5</vt:lpstr>
      <vt:lpstr>Слайд 6</vt:lpstr>
      <vt:lpstr>Слайд 7</vt:lpstr>
      <vt:lpstr>Подуровень V</vt:lpstr>
      <vt:lpstr>Слайд 9</vt:lpstr>
      <vt:lpstr>Слайд 10</vt:lpstr>
      <vt:lpstr>Слайд 11</vt:lpstr>
      <vt:lpstr>Уровень B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Уровень D</vt:lpstr>
      <vt:lpstr>Слайд 21</vt:lpstr>
      <vt:lpstr>Слайд 22</vt:lpstr>
      <vt:lpstr>Слайд 23</vt:lpstr>
      <vt:lpstr>Уровень Е</vt:lpstr>
      <vt:lpstr>Слайд 25</vt:lpstr>
      <vt:lpstr>Слайд 26</vt:lpstr>
      <vt:lpstr>Слайд 27</vt:lpstr>
      <vt:lpstr>Слайд 28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Мила</dc:creator>
  <cp:lastModifiedBy>Мама</cp:lastModifiedBy>
  <cp:revision>208</cp:revision>
  <dcterms:created xsi:type="dcterms:W3CDTF">2021-01-25T15:42:50Z</dcterms:created>
  <dcterms:modified xsi:type="dcterms:W3CDTF">2021-05-31T20:00:56Z</dcterms:modified>
</cp:coreProperties>
</file>