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r>
              <a:rPr lang="ru-RU" b="1" dirty="0" smtClean="0"/>
              <a:t>Исходное состояние и изменения в процессе коррекционной работы.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5734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Глубокая чувствительность и тоническая регуляция у детей с нарушениями </a:t>
            </a:r>
            <a:r>
              <a:rPr lang="ru-RU" b="1" dirty="0" err="1" smtClean="0"/>
              <a:t>аутистического</a:t>
            </a:r>
            <a:r>
              <a:rPr lang="ru-RU" b="1" dirty="0" smtClean="0"/>
              <a:t> спектра.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Нет </a:t>
            </a:r>
            <a:r>
              <a:rPr lang="ru-RU" sz="3600" dirty="0"/>
              <a:t>целостного ответа - ребенок может потянуть только одну руку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600200"/>
            <a:ext cx="6816725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Голова не связана с телом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Триада 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00175"/>
            <a:ext cx="40957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</a:t>
            </a:r>
            <a:r>
              <a:rPr lang="ru-RU" sz="2800" b="1" dirty="0" smtClean="0"/>
              <a:t>Коррекция уровня тонической регуляции: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  <a:r>
              <a:rPr lang="ru-RU" sz="2800" dirty="0" smtClean="0"/>
              <a:t>- стимуляция глубокой (протопатической) чувствительности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- построение системы Брюшка – активизация системы сплетений тела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формирование целостности при восприятии и  построении тонического ответа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формирование опорных </a:t>
            </a:r>
            <a:r>
              <a:rPr lang="ru-RU" sz="2800" dirty="0" err="1" smtClean="0"/>
              <a:t>позо-тонических</a:t>
            </a:r>
            <a:r>
              <a:rPr lang="ru-RU" sz="2800" dirty="0" smtClean="0"/>
              <a:t> ответов тела - </a:t>
            </a:r>
            <a:r>
              <a:rPr lang="ru-RU" sz="2800" dirty="0" err="1" smtClean="0"/>
              <a:t>простраивание</a:t>
            </a:r>
            <a:r>
              <a:rPr lang="ru-RU" sz="2800" dirty="0" smtClean="0"/>
              <a:t> опор тела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формирование шейных </a:t>
            </a:r>
            <a:r>
              <a:rPr lang="ru-RU" sz="2800" dirty="0" err="1" smtClean="0"/>
              <a:t>позо-тонических</a:t>
            </a:r>
            <a:r>
              <a:rPr lang="ru-RU" sz="2800" dirty="0" smtClean="0"/>
              <a:t> рефлексов - построение оси тела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формирование вестибулярных </a:t>
            </a:r>
            <a:r>
              <a:rPr lang="ru-RU" sz="2800" dirty="0" err="1" smtClean="0"/>
              <a:t>позо-тонических</a:t>
            </a:r>
            <a:r>
              <a:rPr lang="ru-RU" sz="2800" dirty="0" smtClean="0"/>
              <a:t> рефлексо</a:t>
            </a:r>
            <a:r>
              <a:rPr lang="ru-RU" sz="2400" dirty="0" smtClean="0"/>
              <a:t>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Уровень А – коррекция - формирование </a:t>
            </a:r>
            <a:br>
              <a:rPr lang="ru-RU" sz="3600" b="1" dirty="0" smtClean="0"/>
            </a:br>
            <a:r>
              <a:rPr lang="ru-RU" sz="3600" b="1" dirty="0" err="1" smtClean="0"/>
              <a:t>позо-тонических</a:t>
            </a:r>
            <a:r>
              <a:rPr lang="ru-RU" sz="3600" b="1" dirty="0" smtClean="0"/>
              <a:t> ответов: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- опорных</a:t>
            </a:r>
            <a:br>
              <a:rPr lang="ru-RU" sz="3200" dirty="0" smtClean="0"/>
            </a:br>
            <a:r>
              <a:rPr lang="ru-RU" sz="3200" dirty="0" smtClean="0"/>
              <a:t>- осевых (шейных)</a:t>
            </a:r>
            <a:br>
              <a:rPr lang="ru-RU" sz="3200" dirty="0" smtClean="0"/>
            </a:br>
            <a:r>
              <a:rPr lang="ru-RU" sz="3200" dirty="0" smtClean="0"/>
              <a:t>- вестибулярных</a:t>
            </a:r>
            <a:endParaRPr lang="ru-RU" dirty="0"/>
          </a:p>
        </p:txBody>
      </p:sp>
      <p:pic>
        <p:nvPicPr>
          <p:cNvPr id="3" name="Picture 8" descr="IMG_0614"/>
          <p:cNvPicPr>
            <a:picLocks noChangeAspect="1" noChangeArrowheads="1"/>
          </p:cNvPicPr>
          <p:nvPr/>
        </p:nvPicPr>
        <p:blipFill>
          <a:blip r:embed="rId2" cstate="print"/>
          <a:srcRect l="9634" r="20750"/>
          <a:stretch>
            <a:fillRect/>
          </a:stretch>
        </p:blipFill>
        <p:spPr>
          <a:xfrm>
            <a:off x="323528" y="2564904"/>
            <a:ext cx="2062822" cy="3950970"/>
          </a:xfrm>
          <a:prstGeom prst="rect">
            <a:avLst/>
          </a:prstGeom>
          <a:noFill/>
        </p:spPr>
      </p:pic>
      <p:pic>
        <p:nvPicPr>
          <p:cNvPr id="4" name="Picture 5" descr="IMG_0563"/>
          <p:cNvPicPr>
            <a:picLocks noChangeAspect="1" noChangeArrowheads="1"/>
          </p:cNvPicPr>
          <p:nvPr/>
        </p:nvPicPr>
        <p:blipFill>
          <a:blip r:embed="rId3" cstate="print"/>
          <a:srcRect l="8753" r="36602"/>
          <a:stretch>
            <a:fillRect/>
          </a:stretch>
        </p:blipFill>
        <p:spPr bwMode="auto">
          <a:xfrm>
            <a:off x="2987824" y="2996952"/>
            <a:ext cx="247232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SCI06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883789" cy="384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Формирование целостности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1268" name="Picture 4" descr="IMG_0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165225"/>
            <a:ext cx="49164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0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165225"/>
            <a:ext cx="49164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IMG_0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165225"/>
            <a:ext cx="49164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IMG_06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196752"/>
            <a:ext cx="4916488" cy="53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Отработка положения головы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DSCI0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676400"/>
            <a:ext cx="31115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SCI06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0765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SCI06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1524000"/>
            <a:ext cx="31527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058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1 стадия</a:t>
            </a:r>
            <a:r>
              <a:rPr lang="ru-RU" sz="2800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Восприятие протопатическая чувствительности снижено, восприятие поверхностной чувствительности повышено или  снижено.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Рефлекторные ответы, как правило, слабые, (D≈S).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Гипотония, ребенок не может формировать напряжение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Часто дисплазия, </a:t>
            </a:r>
            <a:r>
              <a:rPr lang="ru-RU" sz="2400" dirty="0" err="1" smtClean="0"/>
              <a:t>переразгибания</a:t>
            </a:r>
            <a:r>
              <a:rPr lang="ru-RU" sz="2400" dirty="0" smtClean="0"/>
              <a:t> суставов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Эмоциональное реагирование: отрешенность от окружающего мира, дети часто не реагируют на боль, голод и холод, не проявляют реакцию испуга, </a:t>
            </a:r>
            <a:r>
              <a:rPr lang="ru-RU" sz="2400" dirty="0" err="1" smtClean="0"/>
              <a:t>амимичность</a:t>
            </a:r>
            <a:r>
              <a:rPr lang="ru-RU" sz="2400" dirty="0" smtClean="0"/>
              <a:t> («лицо принца»), </a:t>
            </a:r>
            <a:r>
              <a:rPr lang="ru-RU" sz="2400" dirty="0" err="1" smtClean="0"/>
              <a:t>неинтонированный</a:t>
            </a:r>
            <a:r>
              <a:rPr lang="ru-RU" sz="2400" dirty="0" smtClean="0"/>
              <a:t> крик, равнодушие к социальным контактам.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400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2 стадия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Восприятие протопатической чувствительности приближается к норме, восприятие поверхностной чувствительности значительно снижено.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Наблюдается разобщение восприятия – ребенок отвечает или на воздействие с поверхности кожи, или на глубокое воздействие, не объединяя их в едином ответе.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Симптоматика </a:t>
            </a:r>
            <a:r>
              <a:rPr lang="ru-RU" sz="2600" dirty="0" err="1" smtClean="0"/>
              <a:t>гиперрефлексии</a:t>
            </a:r>
            <a:r>
              <a:rPr lang="ru-RU" sz="2600" dirty="0" smtClean="0"/>
              <a:t> с патологическими рефлексами (D ≈ S).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Гипотония или </a:t>
            </a:r>
            <a:r>
              <a:rPr lang="ru-RU" sz="2600" dirty="0" err="1" smtClean="0"/>
              <a:t>дистония</a:t>
            </a:r>
            <a:r>
              <a:rPr lang="ru-RU" sz="2600" dirty="0" smtClean="0"/>
              <a:t> – при эмоциональном всплеске возникает напряжение, с которым ребенок не может справится; целостный ответ формируется с большой задержкой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Эмоциональное реагирование: появляется: тревожность, настороженность, множественные страхи; возможны элементы агрессии и </a:t>
            </a:r>
            <a:r>
              <a:rPr lang="ru-RU" sz="2600" dirty="0" err="1" smtClean="0"/>
              <a:t>самоагрессии</a:t>
            </a:r>
            <a:r>
              <a:rPr lang="ru-RU" sz="2600" dirty="0" smtClean="0"/>
              <a:t>; лицо выражает страдание; появляются интонации плача, слезы; избирательность в ощущениях, еде, одежде.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5344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3 стадия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Восприятие глубокой (протопатической) чувствительности и поверхностной чувствительности объединяются в едином, но только единичном, ответе. Кожа «садится» на кости, но остается ощущения слабости, непрочности, легкой подвижности этого соединения.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Рефлекторные ответы нестабильны, зависят от положения тела (места приложении опоры), от положения конечностей в пространстве, от осознанного внимания ребенка к месту воздействия.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Гипотония или </a:t>
            </a:r>
            <a:r>
              <a:rPr lang="ru-RU" sz="2400" dirty="0" err="1" smtClean="0"/>
              <a:t>дистония</a:t>
            </a:r>
            <a:r>
              <a:rPr lang="ru-RU" sz="2400" dirty="0" smtClean="0"/>
              <a:t> – напряжения, целостные ответы  формируются с небольшой задержкой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Эмоциональное реагирование: появляются социальная улыбка, интонированный лепет (или интонации речи); смех, любопытство.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Напряженность и страдание на лице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295400"/>
            <a:ext cx="4135438" cy="2274888"/>
          </a:xfrm>
          <a:noFill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2667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86200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229600" cy="6019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Практически у всех детей, имеющих нарушения </a:t>
            </a:r>
            <a:r>
              <a:rPr lang="ru-RU" sz="2800" dirty="0" err="1" smtClean="0"/>
              <a:t>аутистического</a:t>
            </a:r>
            <a:r>
              <a:rPr lang="ru-RU" sz="2800" dirty="0" smtClean="0"/>
              <a:t> спектра, мы отмечаем нарушения уровня тонической регуляции 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– гипотонии, реже, </a:t>
            </a:r>
            <a:r>
              <a:rPr lang="ru-RU" sz="2800" b="1" dirty="0" err="1" smtClean="0"/>
              <a:t>дистонии</a:t>
            </a:r>
            <a:r>
              <a:rPr lang="ru-RU" sz="2800" b="1" dirty="0" smtClean="0"/>
              <a:t> разной степени тяжести,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- нарушения  телесной чувствительности,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- изменения рефлекторных ответов тела.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И страшно, и радостно, </a:t>
            </a:r>
            <a:br>
              <a:rPr lang="ru-RU" sz="4000" smtClean="0"/>
            </a:br>
            <a:r>
              <a:rPr lang="ru-RU" sz="4000" smtClean="0"/>
              <a:t>и интересно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DSCI0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2763" y="1600200"/>
            <a:ext cx="10926763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Интерес и любопытство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9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048000"/>
            <a:ext cx="3836988" cy="28765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686800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4 стадия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Восприятие телесной чувствительности приближается к норме. Кожа крепко «села» на кости. Двигательные ответы на телесные воздействия приближаются к норме.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Рефлекторные ответы </a:t>
            </a:r>
            <a:r>
              <a:rPr lang="ru-RU" sz="2400" dirty="0" err="1" smtClean="0"/>
              <a:t>автоматиируются</a:t>
            </a:r>
            <a:r>
              <a:rPr lang="ru-RU" sz="2400" dirty="0" smtClean="0"/>
              <a:t> и практически не зависят от внимания ребенка, от положения его тела в пространстве, от положения его конечностей в пространстве.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Эмоциональное реагирование приближается к возрастной норме, только сохраняется большая тревожность.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Гипотония или </a:t>
            </a:r>
            <a:r>
              <a:rPr lang="ru-RU" sz="2400" dirty="0" err="1" smtClean="0"/>
              <a:t>дистония</a:t>
            </a:r>
            <a:r>
              <a:rPr lang="ru-RU" sz="2400" dirty="0" smtClean="0"/>
              <a:t>, но ребенок владеет напряжением, формируются целостные ответы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Иногда тонус выравнивается, уходят </a:t>
            </a:r>
            <a:r>
              <a:rPr lang="ru-RU" sz="2400" dirty="0" err="1" smtClean="0"/>
              <a:t>переразгибания</a:t>
            </a:r>
            <a:r>
              <a:rPr lang="ru-RU" sz="2400" dirty="0" smtClean="0"/>
              <a:t> суставов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Эмоциональное реагирование приближается к возрастной норме, только сохраняется большая тревожность</a:t>
            </a:r>
          </a:p>
        </p:txBody>
      </p:sp>
      <p:pic>
        <p:nvPicPr>
          <p:cNvPr id="16387" name="Picture 4" descr="DSCI069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905000"/>
            <a:ext cx="6034088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Аутизм                 Норма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9459" name="Picture 8" descr="аутизм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6370638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600200" y="6248400"/>
            <a:ext cx="602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S.Baron-Cohen, The year in Cognitive Neurosience, 2009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4800" b="1" i="1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4800" b="1" i="1" smtClean="0"/>
              <a:t> </a:t>
            </a:r>
          </a:p>
          <a:p>
            <a:pPr eaLnBrk="1" hangingPunct="1">
              <a:buFontTx/>
              <a:buNone/>
            </a:pPr>
            <a:r>
              <a:rPr lang="ru-RU" sz="4800" b="1" i="1" smtClean="0"/>
              <a:t>        </a:t>
            </a:r>
          </a:p>
          <a:p>
            <a:pPr eaLnBrk="1" hangingPunct="1">
              <a:buFontTx/>
              <a:buNone/>
            </a:pPr>
            <a:r>
              <a:rPr lang="ru-RU" sz="4800" b="1" i="1" smtClean="0"/>
              <a:t>      Спасибо за внимание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2914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Максимова\Рабочий стол\Мама\Презентации\Картинки10\pic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760913"/>
            <a:ext cx="1682750" cy="2097087"/>
          </a:xfrm>
          <a:prstGeom prst="rect">
            <a:avLst/>
          </a:prstGeom>
          <a:noFill/>
        </p:spPr>
      </p:pic>
      <p:pic>
        <p:nvPicPr>
          <p:cNvPr id="46085" name="Picture 5" descr="http://themacadvocate.com/Home/wp-content/uploads/2009/07/skeptic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08920"/>
            <a:ext cx="3231833" cy="3566160"/>
          </a:xfrm>
          <a:prstGeom prst="rect">
            <a:avLst/>
          </a:prstGeom>
          <a:noFill/>
        </p:spPr>
      </p:pic>
      <p:pic>
        <p:nvPicPr>
          <p:cNvPr id="46087" name="Picture 7" descr="http://statica2.detstvo.ru/foto/preview/2006/05/16/6ee9f31104bbbfad94c5941d5992e1e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941168"/>
            <a:ext cx="2251837" cy="1692656"/>
          </a:xfrm>
          <a:prstGeom prst="rect">
            <a:avLst/>
          </a:prstGeom>
          <a:noFill/>
        </p:spPr>
      </p:pic>
      <p:pic>
        <p:nvPicPr>
          <p:cNvPr id="46089" name="Picture 9" descr="http://s14.radikal.ru/i187/1004/a1/48a38b401e8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844824"/>
            <a:ext cx="3971925" cy="29813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188641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Уровень В.     Диагностика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Боковое зрение - норма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orld.fedpress.ru/sites/fedpress/files/tkhoruzhenko/news/detskiy-autiz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2075" y="1484784"/>
            <a:ext cx="3971925" cy="3162301"/>
          </a:xfrm>
          <a:prstGeom prst="rect">
            <a:avLst/>
          </a:prstGeom>
          <a:noFill/>
        </p:spPr>
      </p:pic>
      <p:pic>
        <p:nvPicPr>
          <p:cNvPr id="45062" name="Picture 6" descr="http://www.vinsieu.ro/uploads/event/large/conferinta-nationala-terapii-si-interventii-in-autism-la-universitatea-titu-maiorescu-i47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12576" y="2492896"/>
            <a:ext cx="3971925" cy="2657476"/>
          </a:xfrm>
          <a:prstGeom prst="rect">
            <a:avLst/>
          </a:prstGeom>
          <a:noFill/>
        </p:spPr>
      </p:pic>
      <p:pic>
        <p:nvPicPr>
          <p:cNvPr id="45064" name="Picture 8" descr="http://www.senav.net/uploads/posts/2012-09/thumbs/1347649869_a16_f23331e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509120"/>
            <a:ext cx="3971925" cy="2705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7" y="332656"/>
            <a:ext cx="74168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Уровень В.     Диагностика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Боковое зрение - </a:t>
            </a:r>
            <a:r>
              <a:rPr lang="ru-RU" sz="2800" b="1" dirty="0" err="1" smtClean="0"/>
              <a:t>аутисты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Уровень С - трудности слежения за объектом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11338"/>
            <a:ext cx="6729413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>Уровень С - использование только одного  глаза, только определенное зрительное поле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20838"/>
            <a:ext cx="443388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49726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Амимичность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2362200"/>
            <a:ext cx="60007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00843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Отрешенность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22320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22320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22320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223202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3868738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85457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Захваченность ощущениями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286000"/>
            <a:ext cx="2857500" cy="3267075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Уровень А - Диагностика нарушений глубокой чувствительности </a:t>
            </a:r>
            <a:br>
              <a:rPr lang="ru-RU" sz="3200" b="1" dirty="0" smtClean="0"/>
            </a:br>
            <a:r>
              <a:rPr lang="ru-RU" sz="3200" b="1" dirty="0" smtClean="0"/>
              <a:t>Не замечает                        Посмотрел</a:t>
            </a:r>
          </a:p>
        </p:txBody>
      </p:sp>
      <p:sp>
        <p:nvSpPr>
          <p:cNvPr id="6147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2940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0000">
            <a:off x="4709658" y="2637740"/>
            <a:ext cx="43910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Нарушения глубокой чувствительности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Задержка двигательного ответа от нескольких секунд до 7 минут</a:t>
            </a:r>
          </a:p>
          <a:p>
            <a:r>
              <a:rPr lang="ru-RU" dirty="0" smtClean="0"/>
              <a:t>Задержка в 7 минут характерна для спинальных больных и больных после инсультов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Особенности стояния – выгнутые назад и фиксированные колени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Триада 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96021"/>
            <a:ext cx="3910756" cy="5161979"/>
          </a:xfrm>
          <a:prstGeom prst="rect">
            <a:avLst/>
          </a:prstGeom>
          <a:noFill/>
        </p:spPr>
      </p:pic>
      <p:pic>
        <p:nvPicPr>
          <p:cNvPr id="8197" name="Picture 5" descr="Триада 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745382" cy="4993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Слабость чувства опоры </a:t>
            </a:r>
            <a:br>
              <a:rPr lang="ru-RU" dirty="0" smtClean="0"/>
            </a:br>
            <a:r>
              <a:rPr lang="ru-RU" dirty="0" smtClean="0"/>
              <a:t>- поиск </a:t>
            </a:r>
            <a:r>
              <a:rPr lang="ru-RU" dirty="0"/>
              <a:t>опоры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9725"/>
            <a:ext cx="49688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503363"/>
            <a:ext cx="385762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615</Words>
  <Application>Microsoft Office PowerPoint</Application>
  <PresentationFormat>Экран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Глубокая чувствительность и тоническая регуляция у детей с нарушениями аутистического спектра.   </vt:lpstr>
      <vt:lpstr>Слайд 2</vt:lpstr>
      <vt:lpstr>Амимичность</vt:lpstr>
      <vt:lpstr>Отрешенность</vt:lpstr>
      <vt:lpstr>Захваченность ощущениями</vt:lpstr>
      <vt:lpstr>Уровень А - Диагностика нарушений глубокой чувствительности  Не замечает                        Посмотрел</vt:lpstr>
      <vt:lpstr>Нарушения глубокой чувствительности</vt:lpstr>
      <vt:lpstr> Особенности стояния – выгнутые назад и фиксированные колени</vt:lpstr>
      <vt:lpstr>Слабость чувства опоры  - поиск опоры</vt:lpstr>
      <vt:lpstr>Нет целостного ответа - ребенок может потянуть только одну руку</vt:lpstr>
      <vt:lpstr>Голова не связана с телом</vt:lpstr>
      <vt:lpstr>Слайд 12</vt:lpstr>
      <vt:lpstr>Уровень А – коррекция - формирование  позо-тонических ответов:             - опорных - осевых (шейных) - вестибулярных</vt:lpstr>
      <vt:lpstr>Формирование целостности </vt:lpstr>
      <vt:lpstr>Отработка положения головы</vt:lpstr>
      <vt:lpstr>Слайд 16</vt:lpstr>
      <vt:lpstr>Слайд 17</vt:lpstr>
      <vt:lpstr>Слайд 18</vt:lpstr>
      <vt:lpstr>Напряженность и страдание на лице</vt:lpstr>
      <vt:lpstr>И страшно, и радостно,  и интересно</vt:lpstr>
      <vt:lpstr>Интерес и любопытство </vt:lpstr>
      <vt:lpstr>Слайд 22</vt:lpstr>
      <vt:lpstr>Эмоциональное реагирование приближается к возрастной норме, только сохраняется большая тревожность</vt:lpstr>
      <vt:lpstr>Аутизм                 Норма </vt:lpstr>
      <vt:lpstr>Слайд 25</vt:lpstr>
      <vt:lpstr>Слайд 26</vt:lpstr>
      <vt:lpstr>Слайд 27</vt:lpstr>
      <vt:lpstr>Уровень С - трудности слежения за объектом</vt:lpstr>
      <vt:lpstr>Уровень С - использование только одного  глаза, только определенное зрительное поле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Глубокая чувствительность и тоническая регуляция у детей с нарушениями аутистического спектра.   </dc:title>
  <dc:creator>Мама</dc:creator>
  <cp:lastModifiedBy>Мама</cp:lastModifiedBy>
  <cp:revision>4</cp:revision>
  <dcterms:created xsi:type="dcterms:W3CDTF">2016-05-17T05:05:36Z</dcterms:created>
  <dcterms:modified xsi:type="dcterms:W3CDTF">2017-12-10T15:07:30Z</dcterms:modified>
</cp:coreProperties>
</file>