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279" r:id="rId4"/>
    <p:sldId id="268" r:id="rId5"/>
    <p:sldId id="258" r:id="rId6"/>
    <p:sldId id="306" r:id="rId7"/>
    <p:sldId id="259" r:id="rId8"/>
    <p:sldId id="260" r:id="rId9"/>
    <p:sldId id="261" r:id="rId10"/>
    <p:sldId id="265" r:id="rId11"/>
    <p:sldId id="284" r:id="rId12"/>
    <p:sldId id="315" r:id="rId13"/>
    <p:sldId id="312" r:id="rId14"/>
    <p:sldId id="310" r:id="rId15"/>
    <p:sldId id="311" r:id="rId16"/>
    <p:sldId id="286" r:id="rId17"/>
    <p:sldId id="288" r:id="rId18"/>
    <p:sldId id="289" r:id="rId19"/>
    <p:sldId id="291" r:id="rId20"/>
    <p:sldId id="290" r:id="rId21"/>
    <p:sldId id="292" r:id="rId22"/>
    <p:sldId id="293" r:id="rId23"/>
    <p:sldId id="294" r:id="rId24"/>
    <p:sldId id="295" r:id="rId25"/>
    <p:sldId id="296" r:id="rId26"/>
    <p:sldId id="276" r:id="rId27"/>
    <p:sldId id="297" r:id="rId28"/>
    <p:sldId id="313" r:id="rId29"/>
    <p:sldId id="31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u.wikipedia.org/wiki/%D7%E0%EA%F0%E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ТЕЛО И ПСИХИКА. ЗНАЧЕНИЕ БРЮШКА В ФОРМИРОВАНИИ СОЦИАЛЬНОГО ПОВЕДЕНИЯ РЕБЕНКА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941168"/>
            <a:ext cx="4176464" cy="191683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Максимова Е.В. </a:t>
            </a:r>
            <a:endParaRPr lang="en-US" sz="1400" b="1" dirty="0" smtClean="0"/>
          </a:p>
          <a:p>
            <a:r>
              <a:rPr lang="ru-RU" sz="1400" dirty="0" smtClean="0"/>
              <a:t>Государственное бюджетное образовательное учреждение города Москвы центр лечебной педагогики и дифференцированного обучения "Наш дом"</a:t>
            </a:r>
            <a:endParaRPr lang="en-US" sz="1400" b="1" dirty="0" smtClean="0"/>
          </a:p>
          <a:p>
            <a:r>
              <a:rPr lang="ru-RU" sz="1400" b="1" dirty="0" err="1" smtClean="0"/>
              <a:t>elena@maximova.org</a:t>
            </a:r>
            <a:endParaRPr lang="ru-RU" sz="1400" b="1" dirty="0"/>
          </a:p>
        </p:txBody>
      </p:sp>
      <p:pic>
        <p:nvPicPr>
          <p:cNvPr id="4" name="Рисунок 3" descr="http://murzim.ru/uploads/posts/2012-01/thumbs/1325767153_image009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661" y="2204864"/>
            <a:ext cx="1888532" cy="3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neyhous.narod.ru/image036.jpg"/>
          <p:cNvPicPr>
            <a:picLocks noChangeAspect="1"/>
          </p:cNvPicPr>
          <p:nvPr/>
        </p:nvPicPr>
        <p:blipFill>
          <a:blip r:embed="rId3" cstate="email"/>
          <a:srcRect l="8819"/>
          <a:stretch>
            <a:fillRect/>
          </a:stretch>
        </p:blipFill>
        <p:spPr bwMode="auto">
          <a:xfrm>
            <a:off x="6382173" y="2636912"/>
            <a:ext cx="2761827" cy="393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окологлоточного кольца</a:t>
            </a:r>
            <a:endParaRPr lang="ru-RU" dirty="0"/>
          </a:p>
        </p:txBody>
      </p:sp>
      <p:pic>
        <p:nvPicPr>
          <p:cNvPr id="3" name="Рисунок 2" descr="&amp;Bcy;&amp;ocy;&amp;lcy;&amp;iecy;&amp;vcy;&amp;ycy;&amp;iecy; &amp;tcy;&amp;ocy;&amp;chcy;&amp;kcy;&amp;icy; &amp;gcy;&amp;ocy;&amp;lcy;&amp;ocy;&amp;vcy;&amp;ycy;, &amp;shcy;&amp;iecy;&amp;icy;, &amp;bcy;&amp;ocy;&amp;kcy;&amp;ocy;&amp;vcy;&amp;ocy;&amp;jcy; &amp;chcy;&amp;acy;&amp;scy;&amp;tcy;&amp;icy; &amp;tcy;&amp;iecy;&amp;lcy;&amp;acy;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628800"/>
            <a:ext cx="7142131" cy="50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крупные сплетения тела человека</a:t>
            </a:r>
            <a:endParaRPr lang="ru-RU" dirty="0"/>
          </a:p>
        </p:txBody>
      </p:sp>
      <p:pic>
        <p:nvPicPr>
          <p:cNvPr id="3" name="Рисунок 2" descr="http://i230.photobucket.com/albums/ee182/Amarraav/haof/06000000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899" y="1412775"/>
            <a:ext cx="274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/>
              <a:t>Свойства автономной нервной системы:</a:t>
            </a:r>
            <a:br>
              <a:rPr lang="ru-RU" dirty="0" smtClean="0"/>
            </a:br>
            <a:r>
              <a:rPr lang="ru-RU" sz="1600" dirty="0" smtClean="0"/>
              <a:t>Многие  центры  вегетативной  нервной  системы  постоянно  находятся  в</a:t>
            </a:r>
            <a:br>
              <a:rPr lang="ru-RU" sz="1600" dirty="0" smtClean="0"/>
            </a:br>
            <a:r>
              <a:rPr lang="ru-RU" sz="1600" dirty="0" smtClean="0"/>
              <a:t>состоянии активности, вследствие чего иннервированные  ими  органы  получают</a:t>
            </a:r>
            <a:br>
              <a:rPr lang="ru-RU" sz="1600" dirty="0" smtClean="0"/>
            </a:br>
            <a:r>
              <a:rPr lang="ru-RU" sz="1600" dirty="0" smtClean="0"/>
              <a:t>от них возбуждающие  или  тормозящие  импульсы  непрерывно.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 ЗНАЧЕНИЕ ВЕГЕТАТИВНОЙ ИННЕРВАЦИИ</a:t>
            </a:r>
            <a:br>
              <a:rPr lang="ru-RU" sz="1400" dirty="0" smtClean="0"/>
            </a:br>
            <a:r>
              <a:rPr lang="ru-RU" sz="1400" dirty="0" smtClean="0"/>
              <a:t>    Роль  вегетативной  нервной  системы  заключается  в  регуляции  обмена</a:t>
            </a:r>
            <a:br>
              <a:rPr lang="ru-RU" sz="1400" dirty="0" smtClean="0"/>
            </a:br>
            <a:r>
              <a:rPr lang="ru-RU" sz="1400" dirty="0" smtClean="0"/>
              <a:t>веществ, возбудимости и </a:t>
            </a:r>
            <a:r>
              <a:rPr lang="ru-RU" sz="1400" dirty="0" err="1" smtClean="0"/>
              <a:t>автоматии</a:t>
            </a:r>
            <a:r>
              <a:rPr lang="ru-RU" sz="1400" dirty="0" smtClean="0"/>
              <a:t>  периферических  органов, 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2000" b="1" dirty="0" smtClean="0"/>
              <a:t>а  также  самой</a:t>
            </a:r>
            <a:r>
              <a:rPr lang="en-US" sz="2000" b="1" dirty="0" smtClean="0"/>
              <a:t>  </a:t>
            </a:r>
            <a:r>
              <a:rPr lang="ru-RU" sz="2000" b="1" dirty="0" smtClean="0"/>
              <a:t>ЦНС</a:t>
            </a:r>
            <a:r>
              <a:rPr lang="ru-RU" sz="1400" dirty="0" smtClean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 Вегетативная нервная  система  регулирует  и  изменяет  физиологическое</a:t>
            </a:r>
            <a:br>
              <a:rPr lang="ru-RU" sz="1400" dirty="0" smtClean="0"/>
            </a:br>
            <a:r>
              <a:rPr lang="ru-RU" sz="1400" dirty="0" smtClean="0"/>
              <a:t>состояние  тканей  и  органов,  приспосабливая  их  к  текущей  деятельности</a:t>
            </a:r>
            <a:br>
              <a:rPr lang="ru-RU" sz="1400" dirty="0" smtClean="0"/>
            </a:br>
            <a:r>
              <a:rPr lang="ru-RU" sz="1400" dirty="0" smtClean="0"/>
              <a:t>целостного организма и условиям окружающей среды.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Спинная (дорзальная) и брюшная (вентральная) стороны тела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19041" r="37693"/>
          <a:stretch>
            <a:fillRect/>
          </a:stretch>
        </p:blipFill>
        <p:spPr bwMode="auto">
          <a:xfrm>
            <a:off x="395536" y="0"/>
            <a:ext cx="1362889" cy="68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4-tub-ru.yandex.net/i?id=250267590-33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700808"/>
            <a:ext cx="1905000" cy="1428750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385849409-0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3068960"/>
            <a:ext cx="2857500" cy="1276350"/>
          </a:xfrm>
          <a:prstGeom prst="rect">
            <a:avLst/>
          </a:prstGeom>
          <a:noFill/>
        </p:spPr>
      </p:pic>
      <p:pic>
        <p:nvPicPr>
          <p:cNvPr id="1030" name="Picture 6" descr="http://im5-tub-ru.yandex.net/i?id=173897956-2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4437112"/>
            <a:ext cx="2286000" cy="1428750"/>
          </a:xfrm>
          <a:prstGeom prst="rect">
            <a:avLst/>
          </a:prstGeom>
          <a:noFill/>
        </p:spPr>
      </p:pic>
      <p:pic>
        <p:nvPicPr>
          <p:cNvPr id="1032" name="Picture 8" descr="http://im0-tub-ru.yandex.net/i?id=125775542-2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4581128"/>
            <a:ext cx="2143125" cy="1428750"/>
          </a:xfrm>
          <a:prstGeom prst="rect">
            <a:avLst/>
          </a:prstGeom>
          <a:noFill/>
        </p:spPr>
      </p:pic>
      <p:pic>
        <p:nvPicPr>
          <p:cNvPr id="1034" name="Picture 10" descr="http://im7-tub-ru.yandex.net/i?id=130476527-39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00" y="2133599"/>
            <a:ext cx="2857500" cy="1295401"/>
          </a:xfrm>
          <a:prstGeom prst="rect">
            <a:avLst/>
          </a:prstGeom>
          <a:noFill/>
        </p:spPr>
      </p:pic>
      <p:pic>
        <p:nvPicPr>
          <p:cNvPr id="1036" name="Picture 12" descr="http://im2-tub-ru.yandex.net/i?id=433642561-16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6296" y="4077072"/>
            <a:ext cx="1609725" cy="1428750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xQWFRUXGBcYFxgYGBcYGBwXHBoXFxgcGhwYHSggHBolHB0YIjEkJSkrLi4uGB8zODMsNygtLisBCgoKDg0OGxAQGiwkHyQ0LCwsLCwsLCwsLCwsLCwsLCwsLCwsLCwsLCwsLCwsLCwsLCwsLCwsLCwsLCwsLCw3LP/AABEIALcBFAMBIgACEQEDEQH/xAAcAAABBQEBAQAAAAAAAAAAAAAEAAIDBQYHAQj/xABCEAABAgQEAwUGBQMBBgcAAAABAhEAAyExBAUSQVFhcQYigZGhEzKxwdHwBxRC4fEjM1JyFWKCorLCFiRDU2Nzkv/EABkBAAMBAQEAAAAAAAAAAAAAAAABAgMFBP/EACERAAMBAQADAQEAAwEAAAAAAAABEQIhEjFBA1EEYXEy/9oADAMBAAIRAxEAPwChmG5j0zC334x6CFEcvu0eCYPjHFO4NmSQ7tDEyxv97RLMW7bUhgFKV38IaoEigKQZgC6vCK9SqCsGZVM/qJGxcehi/wAv/aJ/ZXDLkikTYZDtFX2izQ4dKAlHtJswshDtQB1E8hTzgjs1monEpKVS5qW1IVccxxTzjtL2cR+g+Wih6xme1ObgzJeElspS1I9q2yXDpcWJS78B1jYS5fvdYoMB2LkyZhn6lrW5I1EMCp3NBU1N4TEH5VgkBtKEp4MkD4RfYWV3gIBy1FRFzKT3+npAvQMwP4r92QgcZyfRKjHK547iajb4R1T8ZT3ZCf8A5f8AtP1jnUnJwZaVk+8Ab8axOvZSJezeXiesB1JPfHcawllW4PCvKBcDhUe2CX9onUGNgoHlcRpOxyESp6B3mX7RnBqTLWkMWq6qU3jLYpAkkBCiTV3BSQRtXeH8EPzoqCykmiEhKRwSBQRWgwWqQpVVEuWveIl4duPlEjLLBHSgAkb7wTLKVFiaMf2inlqDM4iQnmIUHSfMKM1322P8wDD5kMhiPYUKPYAPUCsGC0DSxXz+ETEwAekxo8vLSkDkPrGZeNRIDJT/AKQPSACeWYpe1c2stNaBRr4D6xayjW7Rnu0S3nM7skD1J+kAMCk38IKSYHw9zBaUwxD5QcxJNFaREhxBCJkMRA0KCCRCgA0qFkAn7+7xB7Elb7b/AAgqWm8RqFR5NHGp3iMWsacYllqLER5pvyhCr+MIZ41PrB2VH+rL/wBQ+6QEgbQZglMoHmPjDzxoWu5YdnACVYief/TSmTLDWBZa1CgqSQn/AIYr5WIUJacSgOuSoEhqrlGi0/Mc0w3tFjivBTEzO6orUtJuCASwpyb0jOS85nCQmXKLcT86x2L04UOkYftNgyCfbprUO7/CDZOd4WYghM+W/AqAO+xjjuFylagUpdRYn50gDEYZaTpNDR/GKvBQ6ZmGbqnLXh5CyhCA86cm4f8ARLPHidoD7FaMPmEtMpS1S52uWsKU7rCStBPPukeMB9ncUhOCmoI9mpCamnev3gTdy8S9jMIZkuashgGIU7MoKDNz5xFKCPxPx8rEIw8yUsKAnTEKY1C00II2s44ggxlNUybJlpPdSlCUpYe8wavGNfjchSUpdCaE0YCm8CTMIEgJ0tsltPkKxLbfwpJIXZxBlzcsYk/1W5sZ+kvyZUZXtHKPtpncdpkx+Pvlo2eWJfFYRIpomy6Gh/vIUXHR4EzwI9tMBBcLWbDckjd/SK7BcpjfzJYUiT80N0xpJSJMxhQmwBFX5cYS8iST7rfCM2/6X34ZdU9H+PpCWZR4Dwi9m9noGm5DyMVwXShxSUhtJfjEEWONwhlBwblukBiocs/QRSIZGITwiRCEAD5ZrEy6RFIIflBglKUWQkqPFvgIABpaCSw+Q+MXMrGrAOqWS1mrXoNotey/Z1aXWv8AU1CxPrGhVk8o/oR/+RCbKSMXhs6SkNMlq6sx9Ypswnhc1Sk+6SG6AAR0ZXZ6Sf0t4kfOObTwNa2tqU3Ry0NMTUH4XfrBLwAktYn0MP8AbHl6iHCQ0KhwmQEJ/L4Q72/20ABRXCgX2w4woAN4k1HPeIsWfjDQstTjCxQbeOP9O6mee0c2uP2hibxLIAp984ephaCjIlqiWQX5dYYpO5IFKvSK7F5pL0rTLUFKANRax3isZenwje1nNZTY/Olr7hPdSTXxp1gSXOegoOXziDB5dMm+4kmrcn5xdYTKjJKVTpaiTqYbdypqLk8BHWRxTX9g8tnIxCVLQ6SKHavCA8/7Nz5mKmqlo1C77fYpG87HZyifLPd0qQdBSWoobQerM0yJS1zEmiiGFSXVpS3F3EMinFFd0qlqLbUNjxjSdn82lfljhqico6EhiRUhlU2vfnBXaTs4MRNUZCCJzKXpFUkBZlkUsrUCKs7UeMXNws7DzkhaVS5ktY5EV4iB5j6NOnaMPkklAScTNQh7A6UE9NfeVTgmI8xxWXyx/RQFzACyijUHPOaP+kRzXLstKZqpqpiZkxRd11WL7k3NotUqYmoL8Pk0J7/g1+f9ZHhM0mIzD2qnYAKDpAFgwASGpBmEz6TPXPDOhExYl8SgklJqN6lucQTsGtQfRyBryI5cIrckyCZLXOUUhUsgFwfd7yglJBHvMdvqwtODeVQKZnciaqkkgg0cJBe1xWL2UlaSxTMA6hY9XPwgb/ZUoL1eyDu7h7vcc4s8PI2c8qXpEPdLziE2HAUO6pKmqUvoVTkqh8FPyj1eHIAJSRqDhwQ4JI35gwNn0maqSfYo1zSUhNASBuQ9j9YN7PYTGTAkTpRO10BgLM33eDxq4LyafQOZg0qugHkz/f7wJMyOSof22psGfyjZKyiYD/b8q/Aw38u10sQBRiH84mMowy+yEsmyh4iBldhFH3VGsdIRJApzG0TIS1ukMRzjA/h5MfvTA3Bqxrcu7NIlDugO1+fyi+Sl/wCfvaHPxhiRW/kmoR408IavD2o/j0eLUp6QxSDtAOlJPlsk8n4xxufhlhRGlRbfSfOO6YmUWNIzuOy9zY13+HWCwJTkywRcEdQ0ePHQcVliVtqQlQFn5+o3itndnJRsluhI9HaGtC8TIlxcQ/2iW91jx1H4RfzezSf0rUPUfCApvZ6YLKB6hodQvFlTrhQcrJJ3BJ6H9oUFQozVpn3hTjqBbYOYof8Aaje6H5m0Bz8Std1U4WHlHgX+Pp/6Olr/ACsr/ZeqzWVLHfW5Fgmptu0VuL7VqP8AbQE81VPkKD1ivEgcIScIDtHoz+GF76ebX+T+mvXAPF42ZMLrWVdbeQpFjk6HmKAsUHny+seDKXDh/v7EWeR5UUTNRNGtaka8SMVW6y+7GgewYMCFGNFmeXifL0Hi4ILEHiCLRjsnX7OZMRYgu1Y3GVT9QFdopOkNFf2U7Kqw8/WFkjhxPEx0HM+zKcUKkgApIYnzB2MU6cQEmNvkmMSujhx5tGs4ZaboJ2d7OIwusp1KUptS1qUtZb3Q6i7CrDnGd/EXBoXIqlOvWGO9+MbrGTdIJjlX4j5mAqWnUbkmvx4RGnEPKrD8BgpE8GUpCSpCU1DOxt43jP5ll/5ZdG0Ekg7iluV/WKTKs1KZvtUrV3mCgGFo2szMJWIQUpJKmuQXr+7RNNJGVuWY27K7poQ42+EXScOGcsXiiwE1SSZZCfedx47cYuVKCUjvPWoDk+UKgPxGCQdgKcjEErBj/EKHFhfrtBmGIIdTjaoY+MPCilVGUDY/zeHQK/E4daaofmGenlBuBxCkh3c9YmmYpIZyQTxt4xX5hi2BdiONiIKBbys1U4LU8PSLBONRMFbcw4jBjOqMdjR7kRZ4LMipGrTpSLOQNX+nctxtB5C8TQzcrQpymnjTygKZglILM4d/X4wXli1KDikWKFk3SeAP0aBJMdaKHRci33SHkHf72i5xeGC3YAK48esAKwxBs2zbQQadBtDE/bwijr84ISnneh2iQopx/Zvt4IOleuU73/eAZ+GNOG0XS0g3EQKkhvjWjwmgpn5uAvQfPn5QJMwAP8U8o0q8M9m9fGsRKw93b0dxd32iYVTLTcsHPdvvhAszLOBPj9/CNYvCkVo3SnQwNNwt+O12PjBAplBlx3SYUaQyOvl+8ewAcYeJJaYMk5f9uBB8nCgB7Vpv6Q2xJAUvDUFL/dYPw+FqA3Pb5wQjDAdbeUE4aVdgTS3G334RD0WskcmXaop1a/SDsBL7wIv522rvDJUnl5v5RYYPD1qPTyd/ukTaaeKRle1EwIxCVp3Herf7EaHLM0SkBQs0UfbDDlS2A1EAGnjFHlGKKF6VW57RqvRhr2b7trNX+WEySSagqa+ivwLQN+FmaYhWNlJQSUlQ9oSbIAcv1t4wbks0EMe8Ljj1i0w2byMMWolSiWIcksz3MaLRm803fanNwjURVgWA3IvHDu0s5YV7SYolc11JH+KT92jdZ3mZKSEMpXDVUlnA+9ozHZ7s5+bmrmz1tpUQAkUoxLcUh9oj2xriKzJ5ZLkpcJApsfV+cbPsvLOvSSWYkAe6xs54xHhsl9hNKRVJBB4MzjpGhyuQEktenXjAwFNy4JW568bc4U094H63+cWuJHdJu1YwGfdpUoXoBdQ4CkJjRsJatiQXsIbNxMsH2ZbUtyBvRn2pcRiV5zO9kqYB7oc9Nz5ViPI8ccVNdSVnQQQoOwBLEE86eUAF5mqJpJQhMws7HSSARsYq1CbVMwMWqS4DcGZ+MaxeZB+7Ubx7ilCbJWNLkBxxCgHDPxiPJFeLMrhsl1N3ga1H+I41v4CIsdmqXoRTuAVolNA30iOTnJ/uIAqO65ZtiFP8d/NqPtSsTUfmEsDQTB6A9f2im7wEoaWVnqgUICqKI323jTZnmJ9vIUF9wpKWBo4L/D4RxTL850lIUKBg/CNucYVBBBom3W8PNyLU0bvPp8+Un20tRUg+8DVjFRh+2k4s7HqAY0XZ/ECdKY1SpPxjG4rLRKmqTwJgb+gv4a3BdokrHfSATuIt5c5Kqggj74xz3Q1qR5JzlchWqhbjUQLY/E6UAhV/SI14MF9KnHA0jnC+351uqg5UjaZBmwxCWBPB9wYdJjCp2DIuD1bxuIgI4h/v1iuV2lVKmLlzBrSkkEjhxi6wq0zUhctWoeDjkRD4w9ARSdrwxn29H8YsVYchvlb6cIgVLFrW5wQdAFJbiOn7QoLDigLcvs2hQQDkyMM9GPo0Eqw223Hny2HWCMMmocMOF383gmWku5cN4MOTbxgbJAacMdgPUwXLwndOx4mnh98IKRKO7+ogsotsR4gDiXtCKApeGbp1HleCpElgeBo8ShAHS1vSAMwxrMhPHvcKVAh5z0Wt8Mt20dM0LR7rBB8IzeLwRT3v0neNbmSgp0q/VS23HlFFJl6SqXMJKCO6WsecbQ85XSMxmJHdUR0i47NyVzsQhS3XpNzUD/G+z/OIJuSkIKgoEBt+Pzi4yRacOjUCStQPQGgbq3wgA0ebyklVSlSkjSDa4rXiXPSLHKCUoS4qDQg2JDF9qgNWM7lczWSpRqfKNHg1hNHbybwAgghT8xKlKFzTbZ+fONFkiXAjETkKTMSoe6Xfl39I+XnG4yGtU22hAG5wgplEjgY4nmiBJmKUNKphc0JKZdqlx3lt4C9wI71mOAM2SQL8OPLxjkXaHDSipTjSsUPXmOPMQacQ8KlVkJT7DEBamVNSyXI/3g53dz5RtMilS5MmWhwrugkpI0kmpPGscvx8/TQbRu+xanwqCupLtuWctC7Cn7NLMxCACWDcvnA2AzZAmFLuCIDxeFWsEpTo4Eu/rGSxMubImgr89vSJhQNPWEhRJoSo+aiaDhWK7CTJiyoJSVIU4VqNDygzCSxMWocVG5egNhGxwmFRLSGAik4T7ZhJXY9d1EAGzlm+sSqwk6TRK9ZFqRqsxxB1AHekezMCSUlmMPy4Lx6bX8PMKfy6NTvzio7ZzwnFKADBh4ncxssiQ0hKks4ZxalHIig/EfKjMwi8RKDzZY1cXSPeHlD95J9aMomeDvAuKW7B4ycntEpqgeBic54OPnEPJotFuvJxNMdQ/DnLkold6q7FuFgY5rkGMClJreOp5EvQUmFltPo9dXCj7U5TLStabVJcFr1gHslmH5caFkqQdztGoz3Be1ngqBCFEDVt4kW8YsZ3ZySpITpHdFCKH4RaxquEeSkEiYkh0qBBrSohoWkuBXSzi8DS+zoRTUpuUEScIJdAC+5f6Rqr9RHBmkbU8Wj2JArkfCvxEKHAOaSUFu6z8qU+v0iSXLIFiBxrexNuMPnGrGif03bkY8CntVx1r4R5GepEspDGzHnaJQA553o7nlaIZU4MbMRxFuMPwkszDpSaXex9DyhpUTf0scvwvtC+28NzbJZbKKTpJEAYvNVSZgllQQGPLo3HeARnqStyrUBzjdRI87unTKZgspWQO9XasBiYr/21H/hP0izxqwqYVSykOXKXETy56lHSzcYhsqFaiaibRmozMzdYu8FkOtIqQOAaPAlILNXrEuHxvs3a0JsfiWsvKJSE2J5kkmKjMpxld5JLD9JLg/MROnMybGKDtFi3oIVdHDTZJmSZySRsag8XeOhZAoBIFv4jhfZDHlOJCdpgKfG4+BHjHcMlSrQDegjVGWjSomd0mOI/ivigMQ6aKKe8KcaGOxImd0vHBPxTmk49Q2SlPzMVtcIw+mYQlUxaUJqpagkDmaeUdmyjCJw8tKRUgBz9OUcx/D3DmZjRR9KVHpYPyp8Y6piUji8Ys2RL+fDFzGezKehaihbMeMHHArWoBEGYHJSlR1tqBY0rC9lRIw2XZDOGIWEpdDuFPQg1jZIwqJY76tR4CL5WXAJ1GiRd4zGZZ5KCtMplF2faDXBJ08lplKnIJQQAXJMWWNxInL7oZNAnpFAZxJdR8ObtFtlGKQFDUUpazwdkHz2bbKVgJY8GMPVOTp0lmUCPkYy3aLtOjDhKAQpSwSwItzrb6RV5X2hKj3qmhuzcujRfpQzldOT9pspVhMTMkl9ILoPFB9375QJKqHjdfi9I1KkTWuCn5j5xVfhxJCsWhKxqT3iQQ7sOHWGBVZdjDLIINNxHWOyvaIKCQYt827BYNctSxKSlWklw4BUbO0YHLMhmSQyiAoKI0v3m2UBw2id5+jzpPh07GZquWy0AqlqoagseHIRY5fmqZgFwrl9LGMXkmLmFQQsBUsghSVekB5njJmGnqQmUv2TgoUBqSxAIBaorTwh5/RpBr8/4dKRjgSU6qgkFwbj5xKVuK13pGZ7OYxeKGpSTQBw5LGvq2/KNCmg2Mb51TNqHi5STsR5wo8XMbh5mFDqF05Wmcbvehbbkw4xHMmGzsx+6FoGM1xYOSQ9a19BFngMrWpitko5UVT4R4Vls9utJdYsPhlzWQlxVyS/T4RqsvwCZYYX3MeYCWlIZIaBu0OciQgplsZ5HdBsHpqVyHDdo2SWTz609cRk+1WTzcYozJKkvLJRoVSxIJCty+xbrGZl9nZ6SypVdySk+TGLXLcTjJQoAsmuoukni5NCYbiM/xAUy5d9wxhPSZXi0BjJl/wCDHrF1gMIBLIV71nFWEZzMc+nAsgKA3OkxY5N2maWdY7w2s8HAdC15YbhTt4GKvNpi0aQKpO8H5Zn4mzSCkA6VM3Rh6xD2mTpkAnlCY0yjmZgQLxUYnFFRiKaskx6MMo7HyMMluk2Sr/8AMyP/ALZf/UI+jsgI9mBZo+eMnwShOlE0aYg/8wj6EykgpAaLwRv0WmMDIccHj537RIVPxU6YXI1GvIU2j6KzMH2J/wBJ+EcYVl4S734M7eO0L9HB/kqE9hMMJMmYWZSlsTvpAcCm1T5xoAHOx26Rn8vmez1CwJFSSatBWFTM9rwrR/jGWmaLJ0bIMIEMT68PrBM5AMx3vcUY2ZR3tGd7XZorB4SXNSxdaUKB5vaI8jz1c6oTWxuUvw5mNVFwzfekn4hYaacHNEkkKCRbgFAqbnpeON4KdMSQVB2qTV4+gdbyl+1owPTpHLZ+SAqUUAMVO2zVp0jPXDTCpSqztQYiWo3Ow6xPiMSSlC5YNrNXn4xPNymZLDtQVbmbVFXaHYOeygkpHe+rP7oheVK8YWWdZR+ZwSF6tOIlJK0M1QzqQfD1jLdn8aJhZXdWKtx5iN32eTrEwGyUqA6MoH5RjEZZIE0lKgClykaqvZhXeKsSIStho+1eOTMy2YhYDpCSk8wRGH7G5l+XnCdTu0rwJqY1c7Kpk7CBHHVXoaCPcR+HSFyErws5lEd5C6g9CKg+cWiDV4ftnJxaNKFEF604b02iPG5ApX9ZA9qT+tPK1OUczyrs1iZc2itOymUB4d75R1Ds9my8MkBbqS1h3jCbWvY0nn0gmXgVqlrXULQQSCzlLV8vrFvLy728lJoCBQ/LlcwIM0JlzVpSoOksGrWhpFr2X/ttqF+e8UknwNVdJ8qyr2INakAHwtByhyp4w72jc4jWpjUA/fKNspJRGTbbIFhL7/GPYRxBH8CFC4PpxrK1vPY6dIGoliHNgANv3jayFMjWpgNh1oB1JpHNZ8uYmYCGIcFndyOl4ucqx2LWjSsIKQSQS6SLiwjzZ0kjbeW2bvGYgSpZUakig3f6RQzpSlKUpV6F28KHhEGFK1d5cwlgzkAjp9iC0LALEs3AD1hN+RWc+P8A0dJlj9W29D0eK/F5bUuCH39fGLnCgXLEXre4p5R6lJ961WA2dofjwE4zIz8F52YPUeXzgCdkqVE90BrkhjXkKnaNxiJBqxL9Knyit/KsSSASXLliBSj84mQq0yeDyiXLmOhwWYh3A8Yse0EpK5aUGrmrekSYHLvaTtGtKHBLqsw/mCsNgKqdQIBKXBDEDcPWrQXlFOwpMsyZALtTmHIgyXhQxLMzMBYO8XeGkM2kVrW1eZN6bU8YjxGHCdJdiWtUHnEdLipWTMG5o9PdPHxEbjsxOOkOXcRjcTIZxqDB3IG/D+I1WQuNLbADhGv52mX6yGozuaThyBQxz/EYQ1pepbfpR43ec/20VuoA336RRKJL3uzDh8Yf6+xfioqZpE1MmsyWog76SRuW6wzMs9kpWmpNBRIL9OA8Y06pf+VU/wC9uPGBcdlMtagrQnUbpAq/DyjPycNPFUy+NKsw0meoy8NL7yJafeWbOVGgLUHJ24x0vLMFLw0kaQAEgN5esZRGVISaAgUGlzYWFQQQIsmJSElSlMKCprydm6xS/QT/ADozNMaudqQl0jhuev0ivGDmgd1ZawFwX484t0YZwVKH1pSGNQl62qAekZdfstRcRVGXM06VJSbuWs1hTx4xWzhpIUqUWH6g7MLbdI1DpFKkjY252MTLSCg2vsNm/eKSE2VPY9ky5syZ3SpKglBudVrbfvFN/wCFJamfUnTYuAqlQQGPzjYS5DseVDz3++kNOEUWdz12HjFNtkJJFbgdcoaNSVBIoSkOd66aP0gdMohjqYmtAbcy7tGgn4J+89bcjESMI1wQ1h+8DTGmis/LOksBtxOxdnEGSMJSgFhVgGVR6wdIwrEN1px8YtMJgHqaF9vp93i84pD1CpwuBWVVrZ6eFY0OXYESk93fzeJsNKAHPoPSJ5kwDnGucJGettkEwDeIlqcNf5RNNmWMDTF8/v6xdIPTIex+EKBlXt6Qomjj/py8IUSa0q7WgxcgJSnSGBfrfcbdI9TL48qpqXtf7vBaEhJZIJUdjXzjypHrb/hHIppUNhUWL8a3v6QQmULWrRwPVqwkJTUlINeYLtsBtBGHUUn3QPCoi0iGwnBoP+J0m/hwfeJESKliCOcPfSlw5Jfp4PCSuieBqd61vFmYlJYVYU31VHThAyZGol0vdmICacRE82oNieL/ACiBKgn3g9Kg0L8ollIAmYdK1d4D2aa6d+UPnKYAAJBLKsEsOHOJjJKTRlAsCBv83jwy3YMp7JdIPhWM4agIWVVVtux48oZjkNMfbZmtyg5WHUlnDV616AMPKPJ3dSSHU+xFyd+UKcHe8KrDyUksqqb0NzShG0WGaZyiWJZStBUlYJQaEpYggcLvXgIpccdIDoVxOmh0ioNd4o1YaXMPtCFpUSzNdNgSwZwzRpjURl+irOiZdmUydq1EGWw0sKv9GicIcEuktuaRV5CkiVpSGAFOJAoabbQdKB0kCrEEjj4fd4nWqPGYicJa5CTwAL+Zt5xJh2awsTfy6F2iBTFzQvxoR4RJhzp6PU7Hpu8Ip+hIUaqetuNLvEpdzVm9YhCDdJAu6TSnjeJUqLWIFxWg9IA4OlopUXoOXOB1ymLGm4IqX28IL0qZzTe/eMSIQACwUGG4v12hyioD7N34ngQx43qInwwa3RruOezRIhIoWFTvbbhE0vVVqDkwhrImyaVhWS+/gRBUvD2tX73jzCAM25twieXMahDNYxokZtkC0Jfj4MIjny2ZiN7dTBS0i3yf1hrt8G/baHBESAXJBv8ACD8OCDXk5iGTLYP6EU8IICaPTz+UUkJkhNHG8QzFw9TO9+hiKcssD9v0iiRhmsfpvEZTR7E/R7R7MmXbk1IgM1i5YwhwjBHEeIhQpiATcDkY8hDMNgkAMSaceHDqYnIKVORTneu8LChLalO+7xJLmEkGuke6LueFYwS4bNujpRFnDXDg/KCZarceQb1iJSy9ANQuwDCJJc8qPeL9dudIYiwTQd5mH6esNSlNWJAiLFCoBDMIeQXuwZgRaLJPJoALFRalmiOSkOSE0FanYb23jxQLNR35uY9RMCSxdhcbk8YkfwgUvUtyBxbkNoSySkE1c3O3SHokl9SOY4nxG0NSS7gKD3avlENF0Yh3YGnGw9YfjRqQGNgabsD6w9MtSrCmxVYceUPwyEu+o6mI5N43gnwG/pTTZWsbOAxCjfmI9w2VBg/uvQFQLHmBFqjSSolIZvXwh7hNkjUdmdhtE+KK8mNwqWPcqWYEUA40+sSzJQSAVOFXBDV+kRS1uahjyLRJiveB0lrgHhFcgvo8ILh1kKI8t7xGkpbfVxNn8Ieo+9WimY7cWfaIlopsGoWL+kAJhEyYSg1FwKcBw5HptESLJ3Dl9g/20Sy1sCDUNY0J6QkyWDgg7kfUQ4JOHmk1JcnZqgwVhFbHe7fOIUoIHuFripaJRIVprYVYXhpEt8HoRQ0dJ3+kESw+46kVhsqYlu69AeL+MSYed3TFpEUlQDcOfh5QQhQZyX68vnEOs2EOw8zaljtFIlj9aa0p1hKUEm37RGUMWNj9iPQGr+7wATyagg/La1Y8CqM5HIwOlTfvRof7XVRvHeKESldbeD/WGJm8d9ojXTceIrHkyguG3a8ADjuxfxiBa+obkDHusD3WtV/lDJ0whXI+VYQyMJJskmFHiJwFDx2EKEMzOIX/AE0t7ptx8Y8kyipIb9NwesKFGXtmnpE2l6sd3Yj05Q+UWpfiLeZ3hQoYgv2dHVe7jhsI9QnuvqpwreFCioTeEmgXUr0iNIsEgXZ/XeFCgD4Nn95YSzfdTDBONWJFWAFmjyFEMtESkkNW8FSC6VBnJDknyj2FCXsp+gVBoU8WbraJNTXcKFA3zjyFCGIC58ya1PCHy16mBBKQOT/fKPYUMXw8lprpSq9wRSHKHeZRAargR7ChpC+jk37vefjEmKUSlL71hQoZP1DdRASCaGp8do9Q5BPC8KFAD9BeDn0Y8hyaJlSwCxeFCil6JfslEqj3HkY9IIZ6A3beFCi4TR0pT8GA9ISyHAqPWFCg+Ae0cguWENMwbOIUKCiXT2bUBTv9YgWoP19DHsKGwRArg1YRVsa08mhQokYOqcRYuPvjChQohs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data:image/jpeg;base64,/9j/4AAQSkZJRgABAQAAAQABAAD/2wCEAAkGBxQTEhUUExQWFRUXGBcYFxgYGBcYGBwXHBoXFxgcGhwYHSggHBolHB0YIjEkJSkrLi4uGB8zODMsNygtLisBCgoKDg0OGxAQGiwkHyQ0LCwsLCwsLCwsLCwsLCwsLCwsLCwsLCwsLCwsLCwsLCwsLCwsLCwsLCwsLCwsLCw3LP/AABEIALcBFAMBIgACEQEDEQH/xAAcAAABBQEBAQAAAAAAAAAAAAAEAAIDBQYHAQj/xABCEAABAgQEAwUGBQMBBgcAAAABAhEAAyExBAUSQVFhcQYigZGhEzKxwdHwBxRC4fEjM1JyFWKCorLCFiRDU2Nzkv/EABkBAAMBAQEAAAAAAAAAAAAAAAABAgMFBP/EACERAAMBAQADAQEAAwEAAAAAAAABEQIhEjFBA1EEYXEy/9oADAMBAAIRAxEAPwChmG5j0zC334x6CFEcvu0eCYPjHFO4NmSQ7tDEyxv97RLMW7bUhgFKV38IaoEigKQZgC6vCK9SqCsGZVM/qJGxcehi/wAv/aJ/ZXDLkikTYZDtFX2izQ4dKAlHtJswshDtQB1E8hTzgjs1monEpKVS5qW1IVccxxTzjtL2cR+g+Wih6xme1ObgzJeElspS1I9q2yXDpcWJS78B1jYS5fvdYoMB2LkyZhn6lrW5I1EMCp3NBU1N4TEH5VgkBtKEp4MkD4RfYWV3gIBy1FRFzKT3+npAvQMwP4r92QgcZyfRKjHK547iajb4R1T8ZT3ZCf8A5f8AtP1jnUnJwZaVk+8Ab8axOvZSJezeXiesB1JPfHcawllW4PCvKBcDhUe2CX9onUGNgoHlcRpOxyESp6B3mX7RnBqTLWkMWq6qU3jLYpAkkBCiTV3BSQRtXeH8EPzoqCykmiEhKRwSBQRWgwWqQpVVEuWveIl4duPlEjLLBHSgAkb7wTLKVFiaMf2inlqDM4iQnmIUHSfMKM1322P8wDD5kMhiPYUKPYAPUCsGC0DSxXz+ETEwAekxo8vLSkDkPrGZeNRIDJT/AKQPSACeWYpe1c2stNaBRr4D6xayjW7Rnu0S3nM7skD1J+kAMCk38IKSYHw9zBaUwxD5QcxJNFaREhxBCJkMRA0KCCRCgA0qFkAn7+7xB7Elb7b/AAgqWm8RqFR5NHGp3iMWsacYllqLER5pvyhCr+MIZ41PrB2VH+rL/wBQ+6QEgbQZglMoHmPjDzxoWu5YdnACVYief/TSmTLDWBZa1CgqSQn/AIYr5WIUJacSgOuSoEhqrlGi0/Mc0w3tFjivBTEzO6orUtJuCASwpyb0jOS85nCQmXKLcT86x2L04UOkYftNgyCfbprUO7/CDZOd4WYghM+W/AqAO+xjjuFylagUpdRYn50gDEYZaTpNDR/GKvBQ6ZmGbqnLXh5CyhCA86cm4f8ARLPHidoD7FaMPmEtMpS1S52uWsKU7rCStBPPukeMB9ncUhOCmoI9mpCamnev3gTdy8S9jMIZkuashgGIU7MoKDNz5xFKCPxPx8rEIw8yUsKAnTEKY1C00II2s44ggxlNUybJlpPdSlCUpYe8wavGNfjchSUpdCaE0YCm8CTMIEgJ0tsltPkKxLbfwpJIXZxBlzcsYk/1W5sZ+kvyZUZXtHKPtpncdpkx+Pvlo2eWJfFYRIpomy6Gh/vIUXHR4EzwI9tMBBcLWbDckjd/SK7BcpjfzJYUiT80N0xpJSJMxhQmwBFX5cYS8iST7rfCM2/6X34ZdU9H+PpCWZR4Dwi9m9noGm5DyMVwXShxSUhtJfjEEWONwhlBwblukBiocs/QRSIZGITwiRCEAD5ZrEy6RFIIflBglKUWQkqPFvgIABpaCSw+Q+MXMrGrAOqWS1mrXoNotey/Z1aXWv8AU1CxPrGhVk8o/oR/+RCbKSMXhs6SkNMlq6sx9Ypswnhc1Sk+6SG6AAR0ZXZ6Sf0t4kfOObTwNa2tqU3Ry0NMTUH4XfrBLwAktYn0MP8AbHl6iHCQ0KhwmQEJ/L4Q72/20ABRXCgX2w4woAN4k1HPeIsWfjDQstTjCxQbeOP9O6mee0c2uP2hibxLIAp984ephaCjIlqiWQX5dYYpO5IFKvSK7F5pL0rTLUFKANRax3isZenwje1nNZTY/Olr7hPdSTXxp1gSXOegoOXziDB5dMm+4kmrcn5xdYTKjJKVTpaiTqYbdypqLk8BHWRxTX9g8tnIxCVLQ6SKHavCA8/7Nz5mKmqlo1C77fYpG87HZyifLPd0qQdBSWoobQerM0yJS1zEmiiGFSXVpS3F3EMinFFd0qlqLbUNjxjSdn82lfljhqico6EhiRUhlU2vfnBXaTs4MRNUZCCJzKXpFUkBZlkUsrUCKs7UeMXNws7DzkhaVS5ktY5EV4iB5j6NOnaMPkklAScTNQh7A6UE9NfeVTgmI8xxWXyx/RQFzACyijUHPOaP+kRzXLstKZqpqpiZkxRd11WL7k3NotUqYmoL8Pk0J7/g1+f9ZHhM0mIzD2qnYAKDpAFgwASGpBmEz6TPXPDOhExYl8SgklJqN6lucQTsGtQfRyBryI5cIrckyCZLXOUUhUsgFwfd7yglJBHvMdvqwtODeVQKZnciaqkkgg0cJBe1xWL2UlaSxTMA6hY9XPwgb/ZUoL1eyDu7h7vcc4s8PI2c8qXpEPdLziE2HAUO6pKmqUvoVTkqh8FPyj1eHIAJSRqDhwQ4JI35gwNn0maqSfYo1zSUhNASBuQ9j9YN7PYTGTAkTpRO10BgLM33eDxq4LyafQOZg0qugHkz/f7wJMyOSof22psGfyjZKyiYD/b8q/Aw38u10sQBRiH84mMowy+yEsmyh4iBldhFH3VGsdIRJApzG0TIS1ukMRzjA/h5MfvTA3Bqxrcu7NIlDugO1+fyi+Sl/wCfvaHPxhiRW/kmoR408IavD2o/j0eLUp6QxSDtAOlJPlsk8n4xxufhlhRGlRbfSfOO6YmUWNIzuOy9zY13+HWCwJTkywRcEdQ0ePHQcVliVtqQlQFn5+o3itndnJRsluhI9HaGtC8TIlxcQ/2iW91jx1H4RfzezSf0rUPUfCApvZ6YLKB6hodQvFlTrhQcrJJ3BJ6H9oUFQozVpn3hTjqBbYOYof8Aaje6H5m0Bz8Std1U4WHlHgX+Pp/6Olr/ACsr/ZeqzWVLHfW5Fgmptu0VuL7VqP8AbQE81VPkKD1ivEgcIScIDtHoz+GF76ebX+T+mvXAPF42ZMLrWVdbeQpFjk6HmKAsUHny+seDKXDh/v7EWeR5UUTNRNGtaka8SMVW6y+7GgewYMCFGNFmeXifL0Hi4ILEHiCLRjsnX7OZMRYgu1Y3GVT9QFdopOkNFf2U7Kqw8/WFkjhxPEx0HM+zKcUKkgApIYnzB2MU6cQEmNvkmMSujhx5tGs4ZaboJ2d7OIwusp1KUptS1qUtZb3Q6i7CrDnGd/EXBoXIqlOvWGO9+MbrGTdIJjlX4j5mAqWnUbkmvx4RGnEPKrD8BgpE8GUpCSpCU1DOxt43jP5ll/5ZdG0Ekg7iluV/WKTKs1KZvtUrV3mCgGFo2szMJWIQUpJKmuQXr+7RNNJGVuWY27K7poQ42+EXScOGcsXiiwE1SSZZCfedx47cYuVKCUjvPWoDk+UKgPxGCQdgKcjEErBj/EKHFhfrtBmGIIdTjaoY+MPCilVGUDY/zeHQK/E4daaofmGenlBuBxCkh3c9YmmYpIZyQTxt4xX5hi2BdiONiIKBbys1U4LU8PSLBONRMFbcw4jBjOqMdjR7kRZ4LMipGrTpSLOQNX+nctxtB5C8TQzcrQpymnjTygKZglILM4d/X4wXli1KDikWKFk3SeAP0aBJMdaKHRci33SHkHf72i5xeGC3YAK48esAKwxBs2zbQQadBtDE/bwijr84ISnneh2iQopx/Zvt4IOleuU73/eAZ+GNOG0XS0g3EQKkhvjWjwmgpn5uAvQfPn5QJMwAP8U8o0q8M9m9fGsRKw93b0dxd32iYVTLTcsHPdvvhAszLOBPj9/CNYvCkVo3SnQwNNwt+O12PjBAplBlx3SYUaQyOvl+8ewAcYeJJaYMk5f9uBB8nCgB7Vpv6Q2xJAUvDUFL/dYPw+FqA3Pb5wQjDAdbeUE4aVdgTS3G334RD0WskcmXaop1a/SDsBL7wIv522rvDJUnl5v5RYYPD1qPTyd/ukTaaeKRle1EwIxCVp3Herf7EaHLM0SkBQs0UfbDDlS2A1EAGnjFHlGKKF6VW57RqvRhr2b7trNX+WEySSagqa+ivwLQN+FmaYhWNlJQSUlQ9oSbIAcv1t4wbks0EMe8Ljj1i0w2byMMWolSiWIcksz3MaLRm803fanNwjURVgWA3IvHDu0s5YV7SYolc11JH+KT92jdZ3mZKSEMpXDVUlnA+9ozHZ7s5+bmrmz1tpUQAkUoxLcUh9oj2xriKzJ5ZLkpcJApsfV+cbPsvLOvSSWYkAe6xs54xHhsl9hNKRVJBB4MzjpGhyuQEktenXjAwFNy4JW568bc4U094H63+cWuJHdJu1YwGfdpUoXoBdQ4CkJjRsJatiQXsIbNxMsH2ZbUtyBvRn2pcRiV5zO9kqYB7oc9Nz5ViPI8ccVNdSVnQQQoOwBLEE86eUAF5mqJpJQhMws7HSSARsYq1CbVMwMWqS4DcGZ+MaxeZB+7Ubx7ilCbJWNLkBxxCgHDPxiPJFeLMrhsl1N3ga1H+I41v4CIsdmqXoRTuAVolNA30iOTnJ/uIAqO65ZtiFP8d/NqPtSsTUfmEsDQTB6A9f2im7wEoaWVnqgUICqKI323jTZnmJ9vIUF9wpKWBo4L/D4RxTL850lIUKBg/CNucYVBBBom3W8PNyLU0bvPp8+Un20tRUg+8DVjFRh+2k4s7HqAY0XZ/ECdKY1SpPxjG4rLRKmqTwJgb+gv4a3BdokrHfSATuIt5c5Kqggj74xz3Q1qR5JzlchWqhbjUQLY/E6UAhV/SI14MF9KnHA0jnC+351uqg5UjaZBmwxCWBPB9wYdJjCp2DIuD1bxuIgI4h/v1iuV2lVKmLlzBrSkkEjhxi6wq0zUhctWoeDjkRD4w9ARSdrwxn29H8YsVYchvlb6cIgVLFrW5wQdAFJbiOn7QoLDigLcvs2hQQDkyMM9GPo0Eqw223Hny2HWCMMmocMOF383gmWku5cN4MOTbxgbJAacMdgPUwXLwndOx4mnh98IKRKO7+ogsotsR4gDiXtCKApeGbp1HleCpElgeBo8ShAHS1vSAMwxrMhPHvcKVAh5z0Wt8Mt20dM0LR7rBB8IzeLwRT3v0neNbmSgp0q/VS23HlFFJl6SqXMJKCO6WsecbQ85XSMxmJHdUR0i47NyVzsQhS3XpNzUD/G+z/OIJuSkIKgoEBt+Pzi4yRacOjUCStQPQGgbq3wgA0ebyklVSlSkjSDa4rXiXPSLHKCUoS4qDQg2JDF9qgNWM7lczWSpRqfKNHg1hNHbybwAgghT8xKlKFzTbZ+fONFkiXAjETkKTMSoe6Xfl39I+XnG4yGtU22hAG5wgplEjgY4nmiBJmKUNKphc0JKZdqlx3lt4C9wI71mOAM2SQL8OPLxjkXaHDSipTjSsUPXmOPMQacQ8KlVkJT7DEBamVNSyXI/3g53dz5RtMilS5MmWhwrugkpI0kmpPGscvx8/TQbRu+xanwqCupLtuWctC7Cn7NLMxCACWDcvnA2AzZAmFLuCIDxeFWsEpTo4Eu/rGSxMubImgr89vSJhQNPWEhRJoSo+aiaDhWK7CTJiyoJSVIU4VqNDygzCSxMWocVG5egNhGxwmFRLSGAik4T7ZhJXY9d1EAGzlm+sSqwk6TRK9ZFqRqsxxB1AHekezMCSUlmMPy4Lx6bX8PMKfy6NTvzio7ZzwnFKADBh4ncxssiQ0hKks4ZxalHIig/EfKjMwi8RKDzZY1cXSPeHlD95J9aMomeDvAuKW7B4ycntEpqgeBic54OPnEPJotFuvJxNMdQ/DnLkold6q7FuFgY5rkGMClJreOp5EvQUmFltPo9dXCj7U5TLStabVJcFr1gHslmH5caFkqQdztGoz3Be1ngqBCFEDVt4kW8YsZ3ZySpITpHdFCKH4RaxquEeSkEiYkh0qBBrSohoWkuBXSzi8DS+zoRTUpuUEScIJdAC+5f6Rqr9RHBmkbU8Wj2JArkfCvxEKHAOaSUFu6z8qU+v0iSXLIFiBxrexNuMPnGrGif03bkY8CntVx1r4R5GepEspDGzHnaJQA553o7nlaIZU4MbMRxFuMPwkszDpSaXex9DyhpUTf0scvwvtC+28NzbJZbKKTpJEAYvNVSZgllQQGPLo3HeARnqStyrUBzjdRI87unTKZgspWQO9XasBiYr/21H/hP0izxqwqYVSykOXKXETy56lHSzcYhsqFaiaibRmozMzdYu8FkOtIqQOAaPAlILNXrEuHxvs3a0JsfiWsvKJSE2J5kkmKjMpxld5JLD9JLg/MROnMybGKDtFi3oIVdHDTZJmSZySRsag8XeOhZAoBIFv4jhfZDHlOJCdpgKfG4+BHjHcMlSrQDegjVGWjSomd0mOI/ivigMQ6aKKe8KcaGOxImd0vHBPxTmk49Q2SlPzMVtcIw+mYQlUxaUJqpagkDmaeUdmyjCJw8tKRUgBz9OUcx/D3DmZjRR9KVHpYPyp8Y6piUji8Ys2RL+fDFzGezKehaihbMeMHHArWoBEGYHJSlR1tqBY0rC9lRIw2XZDOGIWEpdDuFPQg1jZIwqJY76tR4CL5WXAJ1GiRd4zGZZ5KCtMplF2faDXBJ08lplKnIJQQAXJMWWNxInL7oZNAnpFAZxJdR8ObtFtlGKQFDUUpazwdkHz2bbKVgJY8GMPVOTp0lmUCPkYy3aLtOjDhKAQpSwSwItzrb6RV5X2hKj3qmhuzcujRfpQzldOT9pspVhMTMkl9ILoPFB9375QJKqHjdfi9I1KkTWuCn5j5xVfhxJCsWhKxqT3iQQ7sOHWGBVZdjDLIINNxHWOyvaIKCQYt827BYNctSxKSlWklw4BUbO0YHLMhmSQyiAoKI0v3m2UBw2id5+jzpPh07GZquWy0AqlqoagseHIRY5fmqZgFwrl9LGMXkmLmFQQsBUsghSVekB5njJmGnqQmUv2TgoUBqSxAIBaorTwh5/RpBr8/4dKRjgSU6qgkFwbj5xKVuK13pGZ7OYxeKGpSTQBw5LGvq2/KNCmg2Mb51TNqHi5STsR5wo8XMbh5mFDqF05Wmcbvehbbkw4xHMmGzsx+6FoGM1xYOSQ9a19BFngMrWpitko5UVT4R4Vls9utJdYsPhlzWQlxVyS/T4RqsvwCZYYX3MeYCWlIZIaBu0OciQgplsZ5HdBsHpqVyHDdo2SWTz609cRk+1WTzcYozJKkvLJRoVSxIJCty+xbrGZl9nZ6SypVdySk+TGLXLcTjJQoAsmuoukni5NCYbiM/xAUy5d9wxhPSZXi0BjJl/wCDHrF1gMIBLIV71nFWEZzMc+nAsgKA3OkxY5N2maWdY7w2s8HAdC15YbhTt4GKvNpi0aQKpO8H5Zn4mzSCkA6VM3Rh6xD2mTpkAnlCY0yjmZgQLxUYnFFRiKaskx6MMo7HyMMluk2Sr/8AMyP/ALZf/UI+jsgI9mBZo+eMnwShOlE0aYg/8wj6EykgpAaLwRv0WmMDIccHj537RIVPxU6YXI1GvIU2j6KzMH2J/wBJ+EcYVl4S734M7eO0L9HB/kqE9hMMJMmYWZSlsTvpAcCm1T5xoAHOx26Rn8vmez1CwJFSSatBWFTM9rwrR/jGWmaLJ0bIMIEMT68PrBM5AMx3vcUY2ZR3tGd7XZorB4SXNSxdaUKB5vaI8jz1c6oTWxuUvw5mNVFwzfekn4hYaacHNEkkKCRbgFAqbnpeON4KdMSQVB2qTV4+gdbyl+1owPTpHLZ+SAqUUAMVO2zVp0jPXDTCpSqztQYiWo3Ow6xPiMSSlC5YNrNXn4xPNymZLDtQVbmbVFXaHYOeygkpHe+rP7oheVK8YWWdZR+ZwSF6tOIlJK0M1QzqQfD1jLdn8aJhZXdWKtx5iN32eTrEwGyUqA6MoH5RjEZZIE0lKgClykaqvZhXeKsSIStho+1eOTMy2YhYDpCSk8wRGH7G5l+XnCdTu0rwJqY1c7Kpk7CBHHVXoaCPcR+HSFyErws5lEd5C6g9CKg+cWiDV4ftnJxaNKFEF604b02iPG5ApX9ZA9qT+tPK1OUczyrs1iZc2itOymUB4d75R1Ds9my8MkBbqS1h3jCbWvY0nn0gmXgVqlrXULQQSCzlLV8vrFvLy728lJoCBQ/LlcwIM0JlzVpSoOksGrWhpFr2X/ttqF+e8UknwNVdJ8qyr2INakAHwtByhyp4w72jc4jWpjUA/fKNspJRGTbbIFhL7/GPYRxBH8CFC4PpxrK1vPY6dIGoliHNgANv3jayFMjWpgNh1oB1JpHNZ8uYmYCGIcFndyOl4ucqx2LWjSsIKQSQS6SLiwjzZ0kjbeW2bvGYgSpZUakig3f6RQzpSlKUpV6F28KHhEGFK1d5cwlgzkAjp9iC0LALEs3AD1hN+RWc+P8A0dJlj9W29D0eK/F5bUuCH39fGLnCgXLEXre4p5R6lJ961WA2dofjwE4zIz8F52YPUeXzgCdkqVE90BrkhjXkKnaNxiJBqxL9Knyit/KsSSASXLliBSj84mQq0yeDyiXLmOhwWYh3A8Yse0EpK5aUGrmrekSYHLvaTtGtKHBLqsw/mCsNgKqdQIBKXBDEDcPWrQXlFOwpMsyZALtTmHIgyXhQxLMzMBYO8XeGkM2kVrW1eZN6bU8YjxGHCdJdiWtUHnEdLipWTMG5o9PdPHxEbjsxOOkOXcRjcTIZxqDB3IG/D+I1WQuNLbADhGv52mX6yGozuaThyBQxz/EYQ1pepbfpR43ec/20VuoA336RRKJL3uzDh8Yf6+xfioqZpE1MmsyWog76SRuW6wzMs9kpWmpNBRIL9OA8Y06pf+VU/wC9uPGBcdlMtagrQnUbpAq/DyjPycNPFUy+NKsw0meoy8NL7yJafeWbOVGgLUHJ24x0vLMFLw0kaQAEgN5esZRGVISaAgUGlzYWFQQQIsmJSElSlMKCprydm6xS/QT/ADozNMaudqQl0jhuev0ivGDmgd1ZawFwX484t0YZwVKH1pSGNQl62qAekZdfstRcRVGXM06VJSbuWs1hTx4xWzhpIUqUWH6g7MLbdI1DpFKkjY252MTLSCg2vsNm/eKSE2VPY9ky5syZ3SpKglBudVrbfvFN/wCFJamfUnTYuAqlQQGPzjYS5DseVDz3++kNOEUWdz12HjFNtkJJFbgdcoaNSVBIoSkOd66aP0gdMohjqYmtAbcy7tGgn4J+89bcjESMI1wQ1h+8DTGmis/LOksBtxOxdnEGSMJSgFhVgGVR6wdIwrEN1px8YtMJgHqaF9vp93i84pD1CpwuBWVVrZ6eFY0OXYESk93fzeJsNKAHPoPSJ5kwDnGucJGettkEwDeIlqcNf5RNNmWMDTF8/v6xdIPTIex+EKBlXt6Qomjj/py8IUSa0q7WgxcgJSnSGBfrfcbdI9TL48qpqXtf7vBaEhJZIJUdjXzjypHrb/hHIppUNhUWL8a3v6QQmULWrRwPVqwkJTUlINeYLtsBtBGHUUn3QPCoi0iGwnBoP+J0m/hwfeJESKliCOcPfSlw5Jfp4PCSuieBqd61vFmYlJYVYU31VHThAyZGol0vdmICacRE82oNieL/ACiBKgn3g9Kg0L8ollIAmYdK1d4D2aa6d+UPnKYAAJBLKsEsOHOJjJKTRlAsCBv83jwy3YMp7JdIPhWM4agIWVVVtux48oZjkNMfbZmtyg5WHUlnDV616AMPKPJ3dSSHU+xFyd+UKcHe8KrDyUksqqb0NzShG0WGaZyiWJZStBUlYJQaEpYggcLvXgIpccdIDoVxOmh0ioNd4o1YaXMPtCFpUSzNdNgSwZwzRpjURl+irOiZdmUydq1EGWw0sKv9GicIcEuktuaRV5CkiVpSGAFOJAoabbQdKB0kCrEEjj4fd4nWqPGYicJa5CTwAL+Zt5xJh2awsTfy6F2iBTFzQvxoR4RJhzp6PU7Hpu8Ip+hIUaqetuNLvEpdzVm9YhCDdJAu6TSnjeJUqLWIFxWg9IA4OlopUXoOXOB1ymLGm4IqX28IL0qZzTe/eMSIQACwUGG4v12hyioD7N34ngQx43qInwwa3RruOezRIhIoWFTvbbhE0vVVqDkwhrImyaVhWS+/gRBUvD2tX73jzCAM25twieXMahDNYxokZtkC0Jfj4MIjny2ZiN7dTBS0i3yf1hrt8G/baHBESAXJBv8ACD8OCDXk5iGTLYP6EU8IICaPTz+UUkJkhNHG8QzFw9TO9+hiKcssD9v0iiRhmsfpvEZTR7E/R7R7MmXbk1IgM1i5YwhwjBHEeIhQpiATcDkY8hDMNgkAMSaceHDqYnIKVORTneu8LChLalO+7xJLmEkGuke6LueFYwS4bNujpRFnDXDg/KCZarceQb1iJSy9ANQuwDCJJc8qPeL9dudIYiwTQd5mH6esNSlNWJAiLFCoBDMIeQXuwZgRaLJPJoALFRalmiOSkOSE0FanYb23jxQLNR35uY9RMCSxdhcbk8YkfwgUvUtyBxbkNoSySkE1c3O3SHokl9SOY4nxG0NSS7gKD3avlENF0Yh3YGnGw9YfjRqQGNgabsD6w9MtSrCmxVYceUPwyEu+o6mI5N43gnwG/pTTZWsbOAxCjfmI9w2VBg/uvQFQLHmBFqjSSolIZvXwh7hNkjUdmdhtE+KK8mNwqWPcqWYEUA40+sSzJQSAVOFXBDV+kRS1uahjyLRJiveB0lrgHhFcgvo8ILh1kKI8t7xGkpbfVxNn8Ieo+9WimY7cWfaIlopsGoWL+kAJhEyYSg1FwKcBw5HptESLJ3Dl9g/20Sy1sCDUNY0J6QkyWDgg7kfUQ4JOHmk1JcnZqgwVhFbHe7fOIUoIHuFripaJRIVprYVYXhpEt8HoRQ0dJ3+kESw+46kVhsqYlu69AeL+MSYed3TFpEUlQDcOfh5QQhQZyX68vnEOs2EOw8zaljtFIlj9aa0p1hKUEm37RGUMWNj9iPQGr+7wATyagg/La1Y8CqM5HIwOlTfvRof7XVRvHeKESldbeD/WGJm8d9ojXTceIrHkyguG3a8ADjuxfxiBa+obkDHusD3WtV/lDJ0whXI+VYQyMJJskmFHiJwFDx2EKEMzOIX/AE0t7ptx8Y8kyipIb9NwesKFGXtmnpE2l6sd3Yj05Q+UWpfiLeZ3hQoYgv2dHVe7jhsI9QnuvqpwreFCioTeEmgXUr0iNIsEgXZ/XeFCgD4Nn95YSzfdTDBONWJFWAFmjyFEMtESkkNW8FSC6VBnJDknyj2FCXsp+gVBoU8WbraJNTXcKFA3zjyFCGIC58ya1PCHy16mBBKQOT/fKPYUMXw8lprpSq9wRSHKHeZRAargR7ChpC+jk37vefjEmKUSlL71hQoZP1DdRASCaGp8do9Q5BPC8KFAD9BeDn0Y8hyaJlSwCxeFCil6JfslEqj3HkY9IIZ6A3beFCi4TR0pT8GA9ISyHAqPWFCg+Ae0cguWENMwbOIUKCiXT2bUBTv9YgWoP19DHsKGwRArg1YRVsa08mhQokYOqcRYuPvjChQohs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СОСТАВЛЯЮЩАЯ БРЮШКА</a:t>
            </a:r>
            <a:endParaRPr lang="ru-RU" dirty="0"/>
          </a:p>
        </p:txBody>
      </p:sp>
      <p:sp>
        <p:nvSpPr>
          <p:cNvPr id="43010" name="AutoShape 2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https://encrypted-tbn3.gstatic.com/images?q=tbn:ANd9GcSOLDFldAASOK8QGrlgs5nJuqBEMU3yw880UeDzLwkfz1KbiczZc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197" y="1124739"/>
            <a:ext cx="3417570" cy="2550033"/>
          </a:xfrm>
          <a:prstGeom prst="rect">
            <a:avLst/>
          </a:prstGeom>
          <a:noFill/>
        </p:spPr>
      </p:pic>
      <p:sp>
        <p:nvSpPr>
          <p:cNvPr id="43016" name="AutoShape 8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8" name="Picture 10" descr="http://fishki.net/picsw/052012/22/bonus/detenishi/t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560" y="1124744"/>
            <a:ext cx="3290824" cy="3124200"/>
          </a:xfrm>
          <a:prstGeom prst="rect">
            <a:avLst/>
          </a:prstGeom>
          <a:noFill/>
        </p:spPr>
      </p:pic>
      <p:pic>
        <p:nvPicPr>
          <p:cNvPr id="43024" name="Picture 16" descr="https://encrypted-tbn1.gstatic.com/images?q=tbn:ANd9GcQq6cRiAbZohsTYdscR0qc_ElDsBdn4a4rke0ytYliiEe6ApL4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1484784"/>
            <a:ext cx="3118104" cy="2552319"/>
          </a:xfrm>
          <a:prstGeom prst="rect">
            <a:avLst/>
          </a:prstGeom>
          <a:noFill/>
        </p:spPr>
      </p:pic>
      <p:pic>
        <p:nvPicPr>
          <p:cNvPr id="12" name="Picture 12" descr="https://encrypted-tbn2.gstatic.com/images?q=tbn:ANd9GcRLrN8Zf2-mSR7biRludRjwXX5fuNMLVup__pgaTxgVuSHZ56w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640580"/>
            <a:ext cx="2960370" cy="2217420"/>
          </a:xfrm>
          <a:prstGeom prst="rect">
            <a:avLst/>
          </a:prstGeom>
          <a:noFill/>
        </p:spPr>
      </p:pic>
      <p:pic>
        <p:nvPicPr>
          <p:cNvPr id="13" name="Picture 14" descr="https://encrypted-tbn0.gstatic.com/images?q=tbn:ANd9GcTZPHoJ5v8R7g6riRWRTYn2w30QYqGFTwWmPZMNxIjwqp0Avcr_H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1990" y="4365096"/>
            <a:ext cx="4138803" cy="257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СОСТАВЛЯЮЩАЯ БРЮШКА</a:t>
            </a:r>
            <a:endParaRPr lang="ru-RU" dirty="0"/>
          </a:p>
        </p:txBody>
      </p:sp>
      <p:sp>
        <p:nvSpPr>
          <p:cNvPr id="44034" name="AutoShape 2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encrypted-tbn1.gstatic.com/images?q=tbn:ANd9GcSNOaBYfwf6tn27RD3wkaYhr3KIP6x_VvOn5fQi3nrRjz0kkHtRm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904999"/>
            <a:ext cx="2286000" cy="1524001"/>
          </a:xfrm>
          <a:prstGeom prst="rect">
            <a:avLst/>
          </a:prstGeom>
          <a:noFill/>
        </p:spPr>
      </p:pic>
      <p:pic>
        <p:nvPicPr>
          <p:cNvPr id="44042" name="Picture 10" descr="https://encrypted-tbn1.gstatic.com/images?q=tbn:ANd9GcQ-E3U84YlcetwGjNhadSApHOxy0t8zrNYSfNT21tGSGCTQ-HF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52736"/>
            <a:ext cx="2869093" cy="2310003"/>
          </a:xfrm>
          <a:prstGeom prst="rect">
            <a:avLst/>
          </a:prstGeom>
          <a:noFill/>
        </p:spPr>
      </p:pic>
      <p:pic>
        <p:nvPicPr>
          <p:cNvPr id="44046" name="Picture 14" descr="https://encrypted-tbn1.gstatic.com/images?q=tbn:ANd9GcRg1ITcd9TqtA-76ucOiOeIS4a-iw-TiCeJmSPhT2EmBSgV-6f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149080"/>
            <a:ext cx="4648200" cy="2514600"/>
          </a:xfrm>
          <a:prstGeom prst="rect">
            <a:avLst/>
          </a:prstGeom>
          <a:noFill/>
        </p:spPr>
      </p:pic>
      <p:sp>
        <p:nvSpPr>
          <p:cNvPr id="44048" name="AutoShape 16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0" name="AutoShape 18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2" name="AutoShape 20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54" name="Picture 22" descr="https://encrypted-tbn3.gstatic.com/images?q=tbn:ANd9GcRjWTagDrjq4uoePcnNJoUX8nNp06WFUTJCCETbA-s7dGBlHolEt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76656" y="4509120"/>
            <a:ext cx="2143125" cy="2143125"/>
          </a:xfrm>
          <a:prstGeom prst="rect">
            <a:avLst/>
          </a:prstGeom>
          <a:noFill/>
        </p:spPr>
      </p:pic>
      <p:pic>
        <p:nvPicPr>
          <p:cNvPr id="14" name="Picture 18" descr="https://encrypted-tbn2.gstatic.com/images?q=tbn:ANd9GcQk4Qv8p8TLcpXZ2V74mr95TmcByxcBlvOnO643UvjgWqC5-GEW9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4326445"/>
            <a:ext cx="3379756" cy="2531555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2" y="1124744"/>
            <a:ext cx="4286849" cy="28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Что мы делаем. Последовательность действий.</a:t>
            </a:r>
            <a:r>
              <a:rPr lang="ru-RU" sz="3600" dirty="0" smtClean="0"/>
              <a:t>     </a:t>
            </a:r>
            <a:r>
              <a:rPr lang="ru-RU" sz="3600" b="1" dirty="0" smtClean="0"/>
              <a:t>Работа с мамой.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80449"/>
            <a:ext cx="950404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сплетение таза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сплетение в области  около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пупка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область солнечного сплетения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область грудного или сердечного   сплетения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подбородок и нижняя челюсть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ждем активизации затылка и включение окологлоточного кольца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необходимости вытащить хвост – ждем активизации загривка и постепенный «выход хвоста»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92481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ребенком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лежит на столе, тогда работу с телом ребенка пассивно ведет педагог. Мама стоит рядом и включает у себя реальные ощущения тех же областей, которые работает педагог.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держит ребенка на руках спиной к себе. Она запускает у себя реальное ощущение нижней области (сплетение таза) и сама своими руками прижимает к себе ребенка, активируя у него именно это место. Далее, постепенно, работаем со всеми точками, описанными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2082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функционирования цепочки брюшных ганглиев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 воздействия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глубокую чувствительность;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Целостность ответа при воздействии. Растекание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ганглионарной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Суммация в основном по времени воздействия. Более сильное надавливание вызывает боль.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Эффект последействия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наблюдаем после работы с брюшком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Уровни построения движений Р.А.Бернштейна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7848872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А – </a:t>
            </a:r>
            <a:r>
              <a:rPr lang="ru-RU" sz="2800" dirty="0" smtClean="0"/>
              <a:t> Уровень регуляции тонуса и активности 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В – </a:t>
            </a:r>
            <a:r>
              <a:rPr lang="ru-RU" sz="2800" dirty="0" smtClean="0"/>
              <a:t>руководит двигательными автоматизмами  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С – </a:t>
            </a:r>
            <a:r>
              <a:rPr lang="ru-RU" sz="2800" dirty="0" smtClean="0"/>
              <a:t>Уровень реального, «здесь и сейчас», восприятия пространства и действий в нем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Д – </a:t>
            </a:r>
            <a:r>
              <a:rPr lang="ru-RU" sz="2800" dirty="0" smtClean="0"/>
              <a:t>Уровень представлений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Группа уровней Е - </a:t>
            </a:r>
            <a:r>
              <a:rPr lang="ru-RU" sz="2800" dirty="0" smtClean="0"/>
              <a:t>У</a:t>
            </a:r>
            <a:r>
              <a:rPr lang="ru-RU" sz="3200" dirty="0" smtClean="0"/>
              <a:t>ровни интеллекта.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" y="377951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Кишечник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Улучшение процесса пищеварения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переваривания пиши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Уменьшение количества потребляемой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пищи (продукты остаются в холодильнике)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Проходят запоры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10128"/>
            <a:ext cx="4215555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Выравнивается и углубляется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дыхание; грудь и живот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дышут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одном движении;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ыхание пронизывает все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Грудная клетка расширяется,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раскрываются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крылья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лопатки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631865"/>
            <a:ext cx="1093530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физиологические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Стабильность терморегуляции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Усиливается возможность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переносить гипоксию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708088"/>
            <a:ext cx="1620328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Эмоциональное реагирование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Демпфер 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стабилизатор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эмоциональных вспышек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1157941"/>
            <a:ext cx="871296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Простраивание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детско-родительских отношений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мама чувствует своего ребенка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чувствует свою маму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(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аже на расстоянии)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3568" y="425470"/>
            <a:ext cx="757393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Социальность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брюшка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становися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более легко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подсоединяться к людям,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чувствовать других людей,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состояния, их эмоции.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Сочувствование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другим людям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уровне им хочется/им не хочется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 к эмоциям других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 собственным эмоциям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69127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Когда мы закрываем свой живот – реально, как это делают </a:t>
            </a:r>
            <a:r>
              <a:rPr lang="ru-RU" sz="3600" dirty="0" err="1" smtClean="0"/>
              <a:t>аутисты</a:t>
            </a:r>
            <a:r>
              <a:rPr lang="ru-RU" sz="3600" dirty="0" smtClean="0"/>
              <a:t> – или психологически – выключая его из представления СЕБЯ – мы отгораживаем свою ЖИЗНЬ (ЖИВОТ) от мира, от принятия Мира. И </a:t>
            </a:r>
            <a:r>
              <a:rPr lang="ru-RU" sz="3600" dirty="0" err="1" smtClean="0"/>
              <a:t>подсталяем</a:t>
            </a:r>
            <a:r>
              <a:rPr lang="ru-RU" sz="3600" dirty="0" smtClean="0"/>
              <a:t> миру свою спину и, часто, колючки, как у ежика. Т.е. мы живем на соединяясь, а отгораживаясь от Мира.</a:t>
            </a:r>
            <a:endParaRPr lang="ru-RU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Глубинная фронтальная линия </a:t>
            </a: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484784"/>
            <a:ext cx="3306509" cy="51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Глубинная фронтальная линия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                </a:t>
            </a:r>
          </a:p>
          <a:p>
            <a:r>
              <a:rPr lang="en-US" sz="2400" b="1" i="1" dirty="0" smtClean="0"/>
              <a:t>            </a:t>
            </a:r>
            <a:r>
              <a:rPr lang="ru-RU" sz="2400" b="1" i="1" dirty="0" smtClean="0"/>
              <a:t>составляет </a:t>
            </a:r>
            <a:r>
              <a:rPr lang="ru-RU" sz="2400" b="1" i="1" dirty="0" err="1" smtClean="0"/>
              <a:t>миофасциальный</a:t>
            </a:r>
            <a:r>
              <a:rPr lang="ru-RU" sz="2400" b="1" i="1" dirty="0" smtClean="0"/>
              <a:t> «стержень» тела.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endParaRPr lang="en-US" dirty="0" smtClean="0"/>
          </a:p>
          <a:p>
            <a:r>
              <a:rPr lang="ru-RU" dirty="0" smtClean="0"/>
              <a:t>играет основную роль в </a:t>
            </a:r>
            <a:r>
              <a:rPr lang="ru-RU" dirty="0" err="1" smtClean="0"/>
              <a:t>обеспеченин</a:t>
            </a:r>
            <a:r>
              <a:rPr lang="ru-RU" dirty="0" smtClean="0"/>
              <a:t> опоры нашего тела: </a:t>
            </a:r>
            <a:br>
              <a:rPr lang="ru-RU" dirty="0" smtClean="0"/>
            </a:br>
            <a:r>
              <a:rPr lang="ru-RU" dirty="0" smtClean="0"/>
              <a:t>¦ поднимая внутренний свод </a:t>
            </a:r>
            <a:br>
              <a:rPr lang="ru-RU" dirty="0" smtClean="0"/>
            </a:br>
            <a:r>
              <a:rPr lang="ru-RU" dirty="0" smtClean="0"/>
              <a:t>¦ стабилизируя каждый отдел ног </a:t>
            </a:r>
            <a:br>
              <a:rPr lang="ru-RU" dirty="0" smtClean="0"/>
            </a:br>
            <a:r>
              <a:rPr lang="ru-RU" dirty="0" smtClean="0"/>
              <a:t>• поддерживая спереди поясничный отдел позвоночника </a:t>
            </a:r>
            <a:br>
              <a:rPr lang="ru-RU" dirty="0" smtClean="0"/>
            </a:br>
            <a:r>
              <a:rPr lang="ru-RU" dirty="0" smtClean="0"/>
              <a:t>¦ стабилизируя грудь, позволяя ей расширяться и расслабляться при дыхании </a:t>
            </a:r>
            <a:br>
              <a:rPr lang="ru-RU" dirty="0" smtClean="0"/>
            </a:br>
            <a:r>
              <a:rPr lang="ru-RU" dirty="0" smtClean="0"/>
              <a:t>¦ уравновешивая хрупкую шею и тяжелую голову на вершине всего тела</a:t>
            </a:r>
            <a:endParaRPr lang="en-US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Уровни построения движений Р.А.Бернштейна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848872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А – </a:t>
            </a:r>
            <a:r>
              <a:rPr lang="ru-RU" sz="2800" dirty="0" smtClean="0"/>
              <a:t> Уровень регуляции тонуса и активности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               </a:t>
            </a:r>
            <a:r>
              <a:rPr lang="ru-RU" sz="2800" b="1" dirty="0" smtClean="0"/>
              <a:t>Медузы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В – </a:t>
            </a:r>
            <a:r>
              <a:rPr lang="ru-RU" sz="2800" dirty="0" smtClean="0"/>
              <a:t>руководит двигательными автоматизмами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                 </a:t>
            </a:r>
            <a:r>
              <a:rPr lang="ru-RU" sz="2800" b="1" dirty="0" smtClean="0"/>
              <a:t>Рыбы  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С – </a:t>
            </a:r>
            <a:r>
              <a:rPr lang="ru-RU" sz="2800" dirty="0" smtClean="0"/>
              <a:t>Уровень реального, «здесь и сейчас», восприятия пространства и действий в нем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               Птицы, ящерицы, </a:t>
            </a:r>
            <a:r>
              <a:rPr lang="ru-RU" sz="2800" b="1" dirty="0" err="1" smtClean="0"/>
              <a:t>низш</a:t>
            </a:r>
            <a:r>
              <a:rPr lang="ru-RU" sz="2800" b="1" dirty="0" smtClean="0"/>
              <a:t>. млекопитающие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Д – </a:t>
            </a:r>
            <a:r>
              <a:rPr lang="ru-RU" sz="2800" dirty="0" smtClean="0"/>
              <a:t>Уровень представлений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                 </a:t>
            </a:r>
            <a:r>
              <a:rPr lang="ru-RU" sz="2800" b="1" dirty="0" smtClean="0"/>
              <a:t>Высшие млекопитающие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Группа уровней Е - </a:t>
            </a:r>
            <a:r>
              <a:rPr lang="ru-RU" sz="2800" dirty="0" smtClean="0"/>
              <a:t>У</a:t>
            </a:r>
            <a:r>
              <a:rPr lang="ru-RU" sz="3200" dirty="0" smtClean="0"/>
              <a:t>ровни интеллекта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               </a:t>
            </a:r>
            <a:r>
              <a:rPr lang="ru-RU" sz="3200" b="1" dirty="0" smtClean="0"/>
              <a:t> Человек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Нервная система кольчатых червей</a:t>
            </a:r>
            <a:endParaRPr lang="ru-RU" b="1" dirty="0"/>
          </a:p>
        </p:txBody>
      </p:sp>
      <p:pic>
        <p:nvPicPr>
          <p:cNvPr id="3" name="Рисунок 2" descr="http://900igr.net/datas/biologija/Klassy-kolchatykh-chervej/0016-016-Nervnaja-sistem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44824"/>
            <a:ext cx="9224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4464496"/>
          </a:xfrm>
        </p:spPr>
        <p:txBody>
          <a:bodyPr/>
          <a:lstStyle/>
          <a:p>
            <a:r>
              <a:rPr lang="ru-RU" dirty="0" smtClean="0"/>
              <a:t>Мы предполагаем, что это образование сохраняется и у более высокоорганизованных животных, в том числе и у человека.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5220072" cy="18630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Уровень  </a:t>
            </a:r>
            <a:r>
              <a:rPr lang="en-US" sz="3200" b="1" dirty="0" smtClean="0"/>
              <a:t>V - </a:t>
            </a:r>
            <a:r>
              <a:rPr lang="ru-RU" sz="3200" b="1" dirty="0" smtClean="0"/>
              <a:t>Автономная нервная система и ее ганглии </a:t>
            </a:r>
            <a:br>
              <a:rPr lang="ru-RU" sz="3200" b="1" dirty="0" smtClean="0"/>
            </a:br>
            <a:r>
              <a:rPr lang="ru-RU" sz="3200" b="1" dirty="0" smtClean="0"/>
              <a:t>(нервные сплетения)</a:t>
            </a:r>
            <a:endParaRPr lang="ru-RU" sz="3200" b="1" dirty="0"/>
          </a:p>
        </p:txBody>
      </p:sp>
      <p:pic>
        <p:nvPicPr>
          <p:cNvPr id="4" name="Рисунок 3" descr="http://moneyhous.narod.ru/image032.jpg"/>
          <p:cNvPicPr>
            <a:picLocks noChangeAspect="1"/>
          </p:cNvPicPr>
          <p:nvPr/>
        </p:nvPicPr>
        <p:blipFill>
          <a:blip r:embed="rId2" cstate="email"/>
          <a:srcRect l="55118" r="-7874" b="16635"/>
          <a:stretch>
            <a:fillRect/>
          </a:stretch>
        </p:blipFill>
        <p:spPr bwMode="auto">
          <a:xfrm>
            <a:off x="251520" y="260648"/>
            <a:ext cx="382515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urzim.ru/uploads/posts/2012-01/thumbs/1325767153_image0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400000">
            <a:off x="5580465" y="2132503"/>
            <a:ext cx="1402959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ru-RU" dirty="0" smtClean="0"/>
              <a:t>Места воздействия частично совпадают с </a:t>
            </a:r>
            <a:r>
              <a:rPr lang="ru-RU" dirty="0" err="1" smtClean="0"/>
              <a:t>чакрами</a:t>
            </a:r>
            <a:r>
              <a:rPr lang="ru-RU" dirty="0" smtClean="0"/>
              <a:t>, описанными в восточной медицине - </a:t>
            </a:r>
            <a:r>
              <a:rPr lang="ru-RU" u="sng" dirty="0" err="1" smtClean="0">
                <a:hlinkClick r:id="rId2"/>
              </a:rPr>
              <a:t>Свадхиштхана</a:t>
            </a:r>
            <a:r>
              <a:rPr lang="ru-RU" u="sng" dirty="0" smtClean="0">
                <a:hlinkClick r:id="rId2"/>
              </a:rPr>
              <a:t> </a:t>
            </a:r>
            <a:r>
              <a:rPr lang="ru-RU" dirty="0" smtClean="0"/>
              <a:t>, </a:t>
            </a:r>
            <a:r>
              <a:rPr lang="ru-RU" i="1" u="sng" dirty="0" err="1" smtClean="0">
                <a:hlinkClick r:id="rId2"/>
              </a:rPr>
              <a:t>Манипура</a:t>
            </a:r>
            <a:r>
              <a:rPr lang="ru-RU" i="1" dirty="0" smtClean="0"/>
              <a:t>, </a:t>
            </a:r>
            <a:r>
              <a:rPr lang="ru-RU" i="1" u="sng" dirty="0" err="1" smtClean="0">
                <a:hlinkClick r:id="rId2"/>
              </a:rPr>
              <a:t>Анахата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velichko.ucoz.ru/_ph/11/2/536446271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548680"/>
            <a:ext cx="2972596" cy="5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7859216" cy="2564904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Но включают в себя также область пупка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ru-RU" sz="2800" i="1" dirty="0" smtClean="0"/>
              <a:t>(воздействие на эту область широко используется в Тайской медицине</a:t>
            </a:r>
            <a:r>
              <a:rPr lang="ru-RU" sz="3200" i="1" dirty="0" smtClean="0"/>
              <a:t>),</a:t>
            </a:r>
            <a:endParaRPr lang="ru-RU" sz="3200" dirty="0"/>
          </a:p>
        </p:txBody>
      </p:sp>
      <p:pic>
        <p:nvPicPr>
          <p:cNvPr id="6" name="Содержимое 5" descr="C:\Documents and Settings\Максимова\Рабочий стол\тайский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971600" y="332655"/>
            <a:ext cx="5972390" cy="40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Максимова\Рабочий стол\тайский 002.jpg"/>
          <p:cNvPicPr>
            <a:picLocks noChangeAspect="1"/>
          </p:cNvPicPr>
          <p:nvPr/>
        </p:nvPicPr>
        <p:blipFill>
          <a:blip r:embed="rId2" cstate="email">
            <a:lum bright="-8000" contrast="28000"/>
          </a:blip>
          <a:srcRect/>
          <a:stretch>
            <a:fillRect/>
          </a:stretch>
        </p:blipFill>
        <p:spPr bwMode="auto">
          <a:xfrm rot="10800000">
            <a:off x="539552" y="1628800"/>
            <a:ext cx="4004720" cy="44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Максимова\Рабочий стол\тайский 0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241670" y="1628800"/>
            <a:ext cx="4902330" cy="495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632</Words>
  <Application>Microsoft Office PowerPoint</Application>
  <PresentationFormat>Экран (4:3)</PresentationFormat>
  <Paragraphs>120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ТЕЛО И ПСИХИКА. ЗНАЧЕНИЕ БРЮШКА В ФОРМИРОВАНИИ СОЦИАЛЬНОГО ПОВЕДЕНИЯ РЕБЕНКА</vt:lpstr>
      <vt:lpstr>Слайд 2</vt:lpstr>
      <vt:lpstr>Слайд 3</vt:lpstr>
      <vt:lpstr>Нервная система кольчатых червей</vt:lpstr>
      <vt:lpstr>Мы предполагаем, что это образование сохраняется и у более высокоорганизованных животных, в том числе и у человека.</vt:lpstr>
      <vt:lpstr>Уровень  V - Автономная нервная система и ее ганглии  (нервные сплетения)</vt:lpstr>
      <vt:lpstr>Слайд 7</vt:lpstr>
      <vt:lpstr>Но включают в себя также область пупка  (воздействие на эту область широко используется в Тайской медицине),</vt:lpstr>
      <vt:lpstr>Слайд 9</vt:lpstr>
      <vt:lpstr>Область окологлоточного кольца</vt:lpstr>
      <vt:lpstr>Самые крупные сплетения тела человека</vt:lpstr>
      <vt:lpstr>Свойства автономной нервной системы: Многие  центры  вегетативной  нервной  системы  постоянно  находятся  в состоянии активности, вследствие чего иннервированные  ими  органы  получают от них возбуждающие  или  тормозящие  импульсы  непрерывно.    ЗНАЧЕНИЕ ВЕГЕТАТИВНОЙ ИННЕРВАЦИИ     Роль  вегетативной  нервной  системы  заключается  в  регуляции  обмена веществ, возбудимости и автоматии  периферических  органов,   а  также  самой  ЦНС.  Вегетативная нервная  система  регулирует  и  изменяет  физиологическое состояние  тканей  и  органов,  приспосабливая  их  к  текущей  деятельности целостного организма и условиям окружающей среды.</vt:lpstr>
      <vt:lpstr>Спинная (дорзальная) и брюшная (вентральная) стороны тела</vt:lpstr>
      <vt:lpstr>СОЦИАЛЬНАЯ СОСТАВЛЯЮЩАЯ БРЮШКА</vt:lpstr>
      <vt:lpstr>СОЦИАЛЬНАЯ СОСТАВЛЯЮЩАЯ БРЮШКА</vt:lpstr>
      <vt:lpstr>Что мы делаем. Последовательность действий.     Работа с мамой. </vt:lpstr>
      <vt:lpstr>Слайд 17</vt:lpstr>
      <vt:lpstr>Слайд 18</vt:lpstr>
      <vt:lpstr>Что наблюдаем после работы с брюшком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за внимание</vt:lpstr>
      <vt:lpstr>Глубинная фронтальная линия </vt:lpstr>
      <vt:lpstr>Глубинная фронтальная линия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БРЮШНАЯ НЕРВНАЯ ЦЕПОЧКА И ОКОЛОГЛОТОЧНЫЙ ГАНГЛИЙ У ЧЕЛОВЕКА</dc:title>
  <cp:lastModifiedBy>Mama</cp:lastModifiedBy>
  <cp:revision>68</cp:revision>
  <dcterms:modified xsi:type="dcterms:W3CDTF">2014-04-12T18:23:59Z</dcterms:modified>
</cp:coreProperties>
</file>