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9" r:id="rId4"/>
    <p:sldId id="283" r:id="rId5"/>
    <p:sldId id="282" r:id="rId6"/>
    <p:sldId id="268" r:id="rId7"/>
    <p:sldId id="258" r:id="rId8"/>
    <p:sldId id="259" r:id="rId9"/>
    <p:sldId id="260" r:id="rId10"/>
    <p:sldId id="261" r:id="rId11"/>
    <p:sldId id="265" r:id="rId12"/>
    <p:sldId id="284" r:id="rId13"/>
    <p:sldId id="285" r:id="rId14"/>
    <p:sldId id="286" r:id="rId15"/>
    <p:sldId id="288" r:id="rId16"/>
    <p:sldId id="289" r:id="rId17"/>
    <p:sldId id="291" r:id="rId18"/>
    <p:sldId id="290" r:id="rId19"/>
    <p:sldId id="292" r:id="rId20"/>
    <p:sldId id="293" r:id="rId21"/>
    <p:sldId id="294" r:id="rId22"/>
    <p:sldId id="295" r:id="rId23"/>
    <p:sldId id="296" r:id="rId24"/>
    <p:sldId id="276" r:id="rId25"/>
    <p:sldId id="29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10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7%E0%EA%F0%E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16023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БРЮШНАЯ НЕРВНАЯ ЦЕПОЧКА И ОКОЛОГЛОТОЧНЫЙ ГАНГЛИЙ У ЧЕЛОВЕКА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941168"/>
            <a:ext cx="3888432" cy="1916832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Максимова Е.В.  </a:t>
            </a:r>
          </a:p>
          <a:p>
            <a:r>
              <a:rPr lang="ru-RU" sz="1400" b="1" dirty="0" smtClean="0"/>
              <a:t>Автономная некоммерческая </a:t>
            </a:r>
          </a:p>
          <a:p>
            <a:r>
              <a:rPr lang="ru-RU" sz="1400" b="1" dirty="0" smtClean="0"/>
              <a:t>организация «Социальный Центр </a:t>
            </a:r>
          </a:p>
          <a:p>
            <a:r>
              <a:rPr lang="ru-RU" sz="1400" b="1" dirty="0" smtClean="0"/>
              <a:t>«Развитие», Москва, Россия </a:t>
            </a:r>
          </a:p>
          <a:p>
            <a:r>
              <a:rPr lang="ru-RU" sz="1400" b="1" dirty="0" err="1" smtClean="0"/>
              <a:t>elena@maximova.org</a:t>
            </a:r>
            <a:endParaRPr lang="ru-RU" sz="1400" b="1" dirty="0"/>
          </a:p>
        </p:txBody>
      </p:sp>
      <p:pic>
        <p:nvPicPr>
          <p:cNvPr id="4" name="Рисунок 3" descr="http://murzim.ru/uploads/posts/2012-01/thumbs/1325767153_image00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2793492" cy="3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oneyhous.narod.ru/image0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3028950" cy="458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Documents and Settings\Максимова\Рабочий стол\тайский 002.jpg"/>
          <p:cNvPicPr>
            <a:picLocks noChangeAspect="1"/>
          </p:cNvPicPr>
          <p:nvPr/>
        </p:nvPicPr>
        <p:blipFill>
          <a:blip r:embed="rId2" cstate="print">
            <a:lum bright="-8000" contrast="28000"/>
          </a:blip>
          <a:srcRect l="46318" t="26943" r="9264" b="37046"/>
          <a:stretch>
            <a:fillRect/>
          </a:stretch>
        </p:blipFill>
        <p:spPr bwMode="auto">
          <a:xfrm rot="10800000">
            <a:off x="539552" y="1628800"/>
            <a:ext cx="4004720" cy="44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Максимова\Рабочий стол\тайский 003.jpg"/>
          <p:cNvPicPr>
            <a:picLocks noChangeAspect="1"/>
          </p:cNvPicPr>
          <p:nvPr/>
        </p:nvPicPr>
        <p:blipFill>
          <a:blip r:embed="rId3" cstate="print"/>
          <a:srcRect l="46318" t="60621" r="9264" b="6736"/>
          <a:stretch>
            <a:fillRect/>
          </a:stretch>
        </p:blipFill>
        <p:spPr bwMode="auto">
          <a:xfrm rot="10800000">
            <a:off x="4241670" y="1628800"/>
            <a:ext cx="4902330" cy="495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окологлоточного кольца</a:t>
            </a:r>
            <a:endParaRPr lang="ru-RU" dirty="0"/>
          </a:p>
        </p:txBody>
      </p:sp>
      <p:pic>
        <p:nvPicPr>
          <p:cNvPr id="3" name="Рисунок 2" descr="&amp;Bcy;&amp;ocy;&amp;lcy;&amp;iecy;&amp;vcy;&amp;ycy;&amp;iecy; &amp;tcy;&amp;ocy;&amp;chcy;&amp;kcy;&amp;icy; &amp;gcy;&amp;ocy;&amp;lcy;&amp;ocy;&amp;vcy;&amp;ycy;, &amp;shcy;&amp;iecy;&amp;icy;, &amp;bcy;&amp;ocy;&amp;kcy;&amp;ocy;&amp;vcy;&amp;ocy;&amp;jcy; &amp;chcy;&amp;acy;&amp;scy;&amp;tcy;&amp;icy; &amp;tcy;&amp;iecy;&amp;lcy;&amp;acy;"/>
          <p:cNvPicPr>
            <a:picLocks noChangeAspect="1"/>
          </p:cNvPicPr>
          <p:nvPr/>
        </p:nvPicPr>
        <p:blipFill>
          <a:blip r:embed="rId2" cstate="print"/>
          <a:srcRect b="41142"/>
          <a:stretch>
            <a:fillRect/>
          </a:stretch>
        </p:blipFill>
        <p:spPr bwMode="auto">
          <a:xfrm>
            <a:off x="611560" y="1628800"/>
            <a:ext cx="7142131" cy="507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Самые крупные сплетения тела человека</a:t>
            </a:r>
            <a:endParaRPr lang="ru-RU" dirty="0"/>
          </a:p>
        </p:txBody>
      </p:sp>
      <p:pic>
        <p:nvPicPr>
          <p:cNvPr id="3" name="Рисунок 2" descr="http://i230.photobucket.com/albums/ee182/Amarraav/haof/0600000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899" y="1412775"/>
            <a:ext cx="274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Автономная нервная система и нервные сплетения</a:t>
            </a:r>
            <a:endParaRPr lang="ru-RU" sz="4000" dirty="0"/>
          </a:p>
        </p:txBody>
      </p:sp>
      <p:pic>
        <p:nvPicPr>
          <p:cNvPr id="3" name="Рисунок 2" descr="http://moneyhous.narod.ru/image032.jpg"/>
          <p:cNvPicPr>
            <a:picLocks noChangeAspect="1"/>
          </p:cNvPicPr>
          <p:nvPr/>
        </p:nvPicPr>
        <p:blipFill>
          <a:blip r:embed="rId2" cstate="print"/>
          <a:srcRect l="55118" r="-7874" b="16635"/>
          <a:stretch>
            <a:fillRect/>
          </a:stretch>
        </p:blipFill>
        <p:spPr bwMode="auto">
          <a:xfrm>
            <a:off x="2771800" y="1412776"/>
            <a:ext cx="3825156" cy="550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Что мы делаем. Последовательность действий.</a:t>
            </a:r>
            <a:r>
              <a:rPr lang="ru-RU" sz="3600" dirty="0" smtClean="0"/>
              <a:t>     </a:t>
            </a:r>
            <a:r>
              <a:rPr lang="ru-RU" sz="3600" b="1" dirty="0" smtClean="0"/>
              <a:t>Работа с мамой.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480449"/>
            <a:ext cx="950404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сплетение таза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сплетение в области  около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область солнечного сплетения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область грудного или сердечного   сплетения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подбородок и нижняя челюсть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ждем активизации затылка и включение окологлоточного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кольц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при необходимости вытащить хвост – ждем активизации загривка и постепенный «выход хвоста»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392481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ребенком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лежит на столе, тогда работу с телом ребенка пассивно ведет педагог. Мама стоит рядом и включает у себя реальные ощущения тех же областей, которые работает педагог.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держит ребенка на руках спиной к себе. Она запускает у себя реальное ощущение нижней области (сплетение таза) и сама своими руками прижимает к себе ребенка, активируя у него именно это место. Далее, постепенно, работаем со всеми точками, описанными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2082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функционирования цепочки брюшных ганглиев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Способ воздействия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глубокую чувствительность; 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Целостность ответа при воздействии. Растекание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ганглионарной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Суммация в основном по времени воздействия. Более сильное надавливание вызывает боль.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Эффект последействия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наблюдаем после работы с брюшком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" y="408728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Кишечник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Улучшение процесса пищеварения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переваривания пиши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Уменьшение количества потребляемой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пищи (продукты остаются в холодильнике)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Проходят запоры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313093"/>
            <a:ext cx="4215555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Выравнивается и углубляется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дыхание; грудь и живот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дышут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совместно,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одном движении;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ыхание пронизывает все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тело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можно наблюдать сразу при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объединении ощущений от живота и груди).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Грудная клетка расширяется,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раскрываются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крылья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лопатки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Уровни построения движений Р.А.Бернштейна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7848872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А – </a:t>
            </a:r>
            <a:r>
              <a:rPr lang="ru-RU" sz="2800" dirty="0" smtClean="0"/>
              <a:t> Уровень регуляции тонуса и активности 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В – </a:t>
            </a:r>
            <a:r>
              <a:rPr lang="ru-RU" sz="2800" dirty="0" smtClean="0"/>
              <a:t>руководит двигательными автоматизмами  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С – </a:t>
            </a:r>
            <a:r>
              <a:rPr lang="ru-RU" sz="2800" dirty="0" smtClean="0"/>
              <a:t>Уровень реального, «здесь и сейчас», восприятия пространства и действий в нем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Д – </a:t>
            </a:r>
            <a:r>
              <a:rPr lang="ru-RU" sz="2800" dirty="0" smtClean="0"/>
              <a:t>Уровень представлений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Группа уровней Е - </a:t>
            </a:r>
            <a:r>
              <a:rPr lang="ru-RU" sz="2800" dirty="0" smtClean="0"/>
              <a:t>У</a:t>
            </a:r>
            <a:r>
              <a:rPr lang="ru-RU" sz="3200" dirty="0" smtClean="0"/>
              <a:t>ровни интеллекта.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829835"/>
            <a:ext cx="10935301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Другие физиологические функции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Стабильность терморегуляции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Усиливается возможность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переносить гипоксию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708088"/>
            <a:ext cx="1620328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Эмоциональное реагирование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Армотизатор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стабилизатор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эмоциональных вспышек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1520" y="1619606"/>
            <a:ext cx="871296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Простраивание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детско-родительских отношений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мама чувствует своего ребенка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ребенок чувствует свою маму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83568" y="425470"/>
            <a:ext cx="7573933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Социальность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брюшка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становися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более легко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подсоединяться к людям,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чувствовать других людей,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состояния, их эмоции.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Сочувствование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другим людям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уровне им хочется/им не хочется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интерес к эмоциям других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 собственным эмоциям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32656"/>
            <a:ext cx="69127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Когда мы закрываем свой живот – реально, как это делают </a:t>
            </a:r>
            <a:r>
              <a:rPr lang="ru-RU" sz="3600" dirty="0" err="1" smtClean="0"/>
              <a:t>аутисты</a:t>
            </a:r>
            <a:r>
              <a:rPr lang="ru-RU" sz="3600" dirty="0" smtClean="0"/>
              <a:t> – или психологически – выключая его из представления СЕБЯ – мы отгораживаем свою ЖИЗНЬ (ЖИВОТ) от мира, от принятия Мира. И </a:t>
            </a:r>
            <a:r>
              <a:rPr lang="ru-RU" sz="3600" dirty="0" err="1" smtClean="0"/>
              <a:t>подсталяем</a:t>
            </a:r>
            <a:r>
              <a:rPr lang="ru-RU" sz="3600" dirty="0" smtClean="0"/>
              <a:t> миру свою спину и, часто, колючки, как у ежика. Т.е. мы живем на соединяясь, а отгораживаясь от Мира.</a:t>
            </a: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Уровни построения движений Р.А.Бернштейна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848872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А – </a:t>
            </a:r>
            <a:r>
              <a:rPr lang="ru-RU" sz="2800" dirty="0" smtClean="0"/>
              <a:t> Уровень регуляции тонуса и активности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               </a:t>
            </a:r>
            <a:r>
              <a:rPr lang="ru-RU" sz="2800" b="1" dirty="0" smtClean="0"/>
              <a:t>Медузы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В – </a:t>
            </a:r>
            <a:r>
              <a:rPr lang="ru-RU" sz="2800" dirty="0" smtClean="0"/>
              <a:t>руководит двигательными автоматизмами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                 </a:t>
            </a:r>
            <a:r>
              <a:rPr lang="ru-RU" sz="2800" b="1" dirty="0" smtClean="0"/>
              <a:t>Рыбы  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С – </a:t>
            </a:r>
            <a:r>
              <a:rPr lang="ru-RU" sz="2800" dirty="0" smtClean="0"/>
              <a:t>Уровень реального, «здесь и сейчас», восприятия пространства и действий в нем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               Птицы, ящерицы, </a:t>
            </a:r>
            <a:r>
              <a:rPr lang="ru-RU" sz="2800" b="1" dirty="0" err="1" smtClean="0"/>
              <a:t>низш</a:t>
            </a:r>
            <a:r>
              <a:rPr lang="ru-RU" sz="2800" b="1" dirty="0" smtClean="0"/>
              <a:t>. млекопитающие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Д – </a:t>
            </a:r>
            <a:r>
              <a:rPr lang="ru-RU" sz="2800" dirty="0" smtClean="0"/>
              <a:t>Уровень представлений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                 </a:t>
            </a:r>
            <a:r>
              <a:rPr lang="ru-RU" sz="2800" b="1" dirty="0" smtClean="0"/>
              <a:t>Высшие млекопитающие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Группа уровней Е - </a:t>
            </a:r>
            <a:r>
              <a:rPr lang="ru-RU" sz="2800" dirty="0" smtClean="0"/>
              <a:t>У</a:t>
            </a:r>
            <a:r>
              <a:rPr lang="ru-RU" sz="3200" dirty="0" smtClean="0"/>
              <a:t>ровни интеллекта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               </a:t>
            </a:r>
            <a:r>
              <a:rPr lang="ru-RU" sz="3200" b="1" dirty="0" smtClean="0"/>
              <a:t> Человек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руками родителей</a:t>
            </a:r>
            <a:endParaRPr lang="ru-RU" dirty="0"/>
          </a:p>
        </p:txBody>
      </p:sp>
      <p:pic>
        <p:nvPicPr>
          <p:cNvPr id="3" name="Picture 5" descr="Триада 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656511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412776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Централизованная узловая (</a:t>
            </a:r>
            <a:r>
              <a:rPr lang="ru-RU" sz="2800" dirty="0" err="1" smtClean="0"/>
              <a:t>ганглионарная</a:t>
            </a:r>
            <a:r>
              <a:rPr lang="ru-RU" sz="2800" dirty="0" smtClean="0"/>
              <a:t>) нервная система дождевого червя представлена окологлоточным нервным кольцом и брюшной нервной цепочкой с отдельными нервными узлами. </a:t>
            </a:r>
            <a:endParaRPr lang="ru-RU" sz="2800" dirty="0"/>
          </a:p>
        </p:txBody>
      </p:sp>
      <p:pic>
        <p:nvPicPr>
          <p:cNvPr id="3" name="Рисунок 2" descr="http://murzim.ru/uploads/posts/2012-01/thumbs/1325767153_image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791332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Нервная система кольчатых червей</a:t>
            </a:r>
            <a:endParaRPr lang="ru-RU" b="1" dirty="0"/>
          </a:p>
        </p:txBody>
      </p:sp>
      <p:pic>
        <p:nvPicPr>
          <p:cNvPr id="3" name="Рисунок 2" descr="http://900igr.net/datas/biologija/Klassy-kolchatykh-chervej/0016-016-Nervnaja-sistema.jpg"/>
          <p:cNvPicPr>
            <a:picLocks noChangeAspect="1"/>
          </p:cNvPicPr>
          <p:nvPr/>
        </p:nvPicPr>
        <p:blipFill>
          <a:blip r:embed="rId2" cstate="print"/>
          <a:srcRect b="46719"/>
          <a:stretch>
            <a:fillRect/>
          </a:stretch>
        </p:blipFill>
        <p:spPr bwMode="auto">
          <a:xfrm>
            <a:off x="179512" y="1844824"/>
            <a:ext cx="92240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4464496"/>
          </a:xfrm>
        </p:spPr>
        <p:txBody>
          <a:bodyPr/>
          <a:lstStyle/>
          <a:p>
            <a:r>
              <a:rPr lang="ru-RU" dirty="0" smtClean="0"/>
              <a:t>Мы предполагаем, что это образование сохраняется и у более высокоорганизованных животных, в том числе и у человека.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ru-RU" dirty="0" smtClean="0"/>
              <a:t>Места воздействия частично совпадают с </a:t>
            </a:r>
            <a:r>
              <a:rPr lang="ru-RU" dirty="0" err="1" smtClean="0"/>
              <a:t>чакрами</a:t>
            </a:r>
            <a:r>
              <a:rPr lang="ru-RU" dirty="0" smtClean="0"/>
              <a:t>, описанными в восточной медицине - </a:t>
            </a:r>
            <a:r>
              <a:rPr lang="ru-RU" u="sng" dirty="0" err="1" smtClean="0">
                <a:hlinkClick r:id="rId2"/>
              </a:rPr>
              <a:t>Свадхиштхана</a:t>
            </a:r>
            <a:r>
              <a:rPr lang="ru-RU" u="sng" dirty="0" smtClean="0">
                <a:hlinkClick r:id="rId2"/>
              </a:rPr>
              <a:t> </a:t>
            </a:r>
            <a:r>
              <a:rPr lang="ru-RU" dirty="0" smtClean="0"/>
              <a:t>, </a:t>
            </a:r>
            <a:r>
              <a:rPr lang="ru-RU" i="1" u="sng" dirty="0" err="1" smtClean="0">
                <a:hlinkClick r:id="rId2"/>
              </a:rPr>
              <a:t>Манипура</a:t>
            </a:r>
            <a:r>
              <a:rPr lang="ru-RU" i="1" dirty="0" smtClean="0"/>
              <a:t>, </a:t>
            </a:r>
            <a:r>
              <a:rPr lang="ru-RU" i="1" u="sng" dirty="0" err="1" smtClean="0">
                <a:hlinkClick r:id="rId2"/>
              </a:rPr>
              <a:t>Анахата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velichko.ucoz.ru/_ph/11/2/53644627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8680"/>
            <a:ext cx="2972596" cy="5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93096"/>
            <a:ext cx="7859216" cy="2564904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Но включают в себя также область пупка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ru-RU" sz="2800" i="1" dirty="0" smtClean="0"/>
              <a:t>(воздействие на эту область широко используется в Тайской медицине</a:t>
            </a:r>
            <a:r>
              <a:rPr lang="ru-RU" sz="3200" i="1" dirty="0" smtClean="0"/>
              <a:t>),</a:t>
            </a:r>
            <a:endParaRPr lang="ru-RU" sz="3200" dirty="0"/>
          </a:p>
        </p:txBody>
      </p:sp>
      <p:pic>
        <p:nvPicPr>
          <p:cNvPr id="6" name="Содержимое 5" descr="C:\Documents and Settings\Максимова\Рабочий стол\тайский.jpg"/>
          <p:cNvPicPr>
            <a:picLocks noGrp="1"/>
          </p:cNvPicPr>
          <p:nvPr>
            <p:ph idx="1"/>
          </p:nvPr>
        </p:nvPicPr>
        <p:blipFill>
          <a:blip r:embed="rId2" cstate="print"/>
          <a:srcRect l="4632" t="57253" r="18527" b="6736"/>
          <a:stretch>
            <a:fillRect/>
          </a:stretch>
        </p:blipFill>
        <p:spPr bwMode="auto">
          <a:xfrm rot="10800000">
            <a:off x="971600" y="332655"/>
            <a:ext cx="5972390" cy="40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601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БРЮШНАЯ НЕРВНАЯ ЦЕПОЧКА И ОКОЛОГЛОТОЧНЫЙ ГАНГЛИЙ У ЧЕЛОВЕКА</vt:lpstr>
      <vt:lpstr>Слайд 2</vt:lpstr>
      <vt:lpstr>Слайд 3</vt:lpstr>
      <vt:lpstr>Работаем руками родителей</vt:lpstr>
      <vt:lpstr>Слайд 5</vt:lpstr>
      <vt:lpstr>Нервная система кольчатых червей</vt:lpstr>
      <vt:lpstr>Мы предполагаем, что это образование сохраняется и у более высокоорганизованных животных, в том числе и у человека.</vt:lpstr>
      <vt:lpstr>Слайд 8</vt:lpstr>
      <vt:lpstr>Но включают в себя также область пупка  (воздействие на эту область широко используется в Тайской медицине),</vt:lpstr>
      <vt:lpstr>Слайд 10</vt:lpstr>
      <vt:lpstr>Область окологлоточного кольца</vt:lpstr>
      <vt:lpstr>Самые крупные сплетения тела человека</vt:lpstr>
      <vt:lpstr>Автономная нервная система и нервные сплетения</vt:lpstr>
      <vt:lpstr>Что мы делаем. Последовательность действий.     Работа с мамой. </vt:lpstr>
      <vt:lpstr>Слайд 15</vt:lpstr>
      <vt:lpstr>Слайд 16</vt:lpstr>
      <vt:lpstr>Что наблюдаем после работы с брюшком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БРЮШНАЯ НЕРВНАЯ ЦЕПОЧКА И ОКОЛОГЛОТОЧНЫЙ ГАНГЛИЙ У ЧЕЛОВЕКА</dc:title>
  <cp:lastModifiedBy>Мама</cp:lastModifiedBy>
  <cp:revision>49</cp:revision>
  <dcterms:modified xsi:type="dcterms:W3CDTF">2015-02-07T18:11:32Z</dcterms:modified>
</cp:coreProperties>
</file>