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84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7" r:id="rId20"/>
    <p:sldId id="278" r:id="rId21"/>
    <p:sldId id="279" r:id="rId22"/>
    <p:sldId id="280" r:id="rId23"/>
    <p:sldId id="276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72" d="100"/>
          <a:sy n="72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6120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Тело и психика. Значение телесно ориентированной терапии в формировании социального поведения ребенка с аутизмом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Максимова Е.В.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ГБОУ города Москвы Центр лечебной педагогики и </a:t>
            </a:r>
            <a:br>
              <a:rPr lang="ru-RU" sz="2200" dirty="0" smtClean="0"/>
            </a:br>
            <a:r>
              <a:rPr lang="ru-RU" sz="2200" dirty="0" smtClean="0"/>
              <a:t>дифференцированного обучения «Наш дом»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 smtClean="0"/>
              <a:t>Ṽ (</a:t>
            </a:r>
            <a:r>
              <a:rPr lang="ru-RU" b="1" i="1" dirty="0" smtClean="0"/>
              <a:t>Брюшко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работа по уровню </a:t>
            </a:r>
            <a:r>
              <a:rPr lang="en-US" sz="3600" dirty="0" smtClean="0"/>
              <a:t>V</a:t>
            </a:r>
            <a:r>
              <a:rPr lang="ru-RU" sz="3600" dirty="0" smtClean="0"/>
              <a:t> приводит к тому,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sz="4000" dirty="0" err="1" smtClean="0"/>
              <a:t>аутисты</a:t>
            </a:r>
            <a:r>
              <a:rPr lang="ru-RU" sz="4000" dirty="0" smtClean="0"/>
              <a:t> чувствуют эмоции других людей, </a:t>
            </a:r>
            <a:br>
              <a:rPr lang="ru-RU" sz="4000" dirty="0" smtClean="0"/>
            </a:br>
            <a:r>
              <a:rPr lang="ru-RU" sz="4000" dirty="0" smtClean="0"/>
              <a:t>интересуются их эмоциями, появляется </a:t>
            </a:r>
            <a:r>
              <a:rPr lang="ru-RU" sz="4000" b="1" dirty="0" err="1" smtClean="0"/>
              <a:t>эмпатия</a:t>
            </a:r>
            <a:r>
              <a:rPr lang="ru-RU" sz="4000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СОСТАВЛЯЮЩАЯ БРЮШКА</a:t>
            </a:r>
            <a:endParaRPr lang="ru-RU" dirty="0"/>
          </a:p>
        </p:txBody>
      </p:sp>
      <p:sp>
        <p:nvSpPr>
          <p:cNvPr id="43010" name="AutoShape 2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s://encrypted-tbn3.gstatic.com/images?q=tbn:ANd9GcSOLDFldAASOK8QGrlgs5nJuqBEMU3yw880UeDzLwkfz1KbiczZc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197" y="1124739"/>
            <a:ext cx="3417570" cy="2550033"/>
          </a:xfrm>
          <a:prstGeom prst="rect">
            <a:avLst/>
          </a:prstGeom>
          <a:noFill/>
        </p:spPr>
      </p:pic>
      <p:sp>
        <p:nvSpPr>
          <p:cNvPr id="43016" name="AutoShape 8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8" name="Picture 10" descr="http://fishki.net/picsw/052012/22/bonus/detenishi/t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560" y="1124744"/>
            <a:ext cx="3290824" cy="3124200"/>
          </a:xfrm>
          <a:prstGeom prst="rect">
            <a:avLst/>
          </a:prstGeom>
          <a:noFill/>
        </p:spPr>
      </p:pic>
      <p:pic>
        <p:nvPicPr>
          <p:cNvPr id="43024" name="Picture 16" descr="https://encrypted-tbn1.gstatic.com/images?q=tbn:ANd9GcQq6cRiAbZohsTYdscR0qc_ElDsBdn4a4rke0ytYliiEe6ApL4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1484784"/>
            <a:ext cx="3118104" cy="2552319"/>
          </a:xfrm>
          <a:prstGeom prst="rect">
            <a:avLst/>
          </a:prstGeom>
          <a:noFill/>
        </p:spPr>
      </p:pic>
      <p:pic>
        <p:nvPicPr>
          <p:cNvPr id="12" name="Picture 12" descr="https://encrypted-tbn2.gstatic.com/images?q=tbn:ANd9GcRLrN8Zf2-mSR7biRludRjwXX5fuNMLVup__pgaTxgVuSHZ56w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640580"/>
            <a:ext cx="2960370" cy="2217420"/>
          </a:xfrm>
          <a:prstGeom prst="rect">
            <a:avLst/>
          </a:prstGeom>
          <a:noFill/>
        </p:spPr>
      </p:pic>
      <p:pic>
        <p:nvPicPr>
          <p:cNvPr id="13" name="Picture 14" descr="https://encrypted-tbn0.gstatic.com/images?q=tbn:ANd9GcTZPHoJ5v8R7g6riRWRTYn2w30QYqGFTwWmPZMNxIjwqp0Avcr_H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1990" y="4365096"/>
            <a:ext cx="4138803" cy="257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СОСТАВЛЯЮЩАЯ БРЮШКА</a:t>
            </a:r>
            <a:endParaRPr lang="ru-RU" dirty="0"/>
          </a:p>
        </p:txBody>
      </p:sp>
      <p:sp>
        <p:nvSpPr>
          <p:cNvPr id="44034" name="AutoShape 2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encrypted-tbn1.gstatic.com/images?q=tbn:ANd9GcSNOaBYfwf6tn27RD3wkaYhr3KIP6x_VvOn5fQi3nrRjz0kkHtR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904999"/>
            <a:ext cx="2286000" cy="1524001"/>
          </a:xfrm>
          <a:prstGeom prst="rect">
            <a:avLst/>
          </a:prstGeom>
          <a:noFill/>
        </p:spPr>
      </p:pic>
      <p:pic>
        <p:nvPicPr>
          <p:cNvPr id="44042" name="Picture 10" descr="https://encrypted-tbn1.gstatic.com/images?q=tbn:ANd9GcQ-E3U84YlcetwGjNhadSApHOxy0t8zrNYSfNT21tGSGCTQ-HF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2869093" cy="2310003"/>
          </a:xfrm>
          <a:prstGeom prst="rect">
            <a:avLst/>
          </a:prstGeom>
          <a:noFill/>
        </p:spPr>
      </p:pic>
      <p:pic>
        <p:nvPicPr>
          <p:cNvPr id="44046" name="Picture 14" descr="https://encrypted-tbn1.gstatic.com/images?q=tbn:ANd9GcRg1ITcd9TqtA-76ucOiOeIS4a-iw-TiCeJmSPhT2EmBSgV-6f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149080"/>
            <a:ext cx="4648200" cy="2514600"/>
          </a:xfrm>
          <a:prstGeom prst="rect">
            <a:avLst/>
          </a:prstGeom>
          <a:noFill/>
        </p:spPr>
      </p:pic>
      <p:sp>
        <p:nvSpPr>
          <p:cNvPr id="44048" name="AutoShape 16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0" name="AutoShape 18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2" name="AutoShape 20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54" name="Picture 22" descr="https://encrypted-tbn3.gstatic.com/images?q=tbn:ANd9GcRjWTagDrjq4uoePcnNJoUX8nNp06WFUTJCCETbA-s7dGBlHolEt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76656" y="4509120"/>
            <a:ext cx="2143125" cy="2143125"/>
          </a:xfrm>
          <a:prstGeom prst="rect">
            <a:avLst/>
          </a:prstGeom>
          <a:noFill/>
        </p:spPr>
      </p:pic>
      <p:pic>
        <p:nvPicPr>
          <p:cNvPr id="14" name="Picture 18" descr="https://encrypted-tbn2.gstatic.com/images?q=tbn:ANd9GcQk4Qv8p8TLcpXZ2V74mr95TmcByxcBlvOnO643UvjgWqC5-GEW9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4326445"/>
            <a:ext cx="3379756" cy="253155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1124744"/>
            <a:ext cx="4286849" cy="28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b="1" i="1" dirty="0" smtClean="0"/>
              <a:t>На уровне</a:t>
            </a:r>
            <a:r>
              <a:rPr lang="ru-RU" i="1" dirty="0" smtClean="0"/>
              <a:t> </a:t>
            </a:r>
            <a:r>
              <a:rPr lang="ru-RU" b="1" i="1" dirty="0" smtClean="0"/>
              <a:t>В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море </a:t>
            </a:r>
            <a:r>
              <a:rPr lang="ru-RU" b="1" i="1" dirty="0" smtClean="0"/>
              <a:t>Удовольствия</a:t>
            </a:r>
            <a:r>
              <a:rPr lang="ru-RU" dirty="0" smtClean="0"/>
              <a:t> и </a:t>
            </a:r>
            <a:r>
              <a:rPr lang="ru-RU" b="1" i="1" dirty="0" smtClean="0"/>
              <a:t>Страхи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(дети с ослабленным или не включенным В-уровнем и не боятся, и удовольствия, практически, не испытывают).</a:t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4000" b="1" dirty="0"/>
              <a:t>УРОВЕНЬ В 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47800"/>
            <a:ext cx="4556125" cy="2765425"/>
          </a:xfrm>
          <a:noFill/>
          <a:ln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92575"/>
            <a:ext cx="45561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5088" y="1371600"/>
            <a:ext cx="399891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УРОВЕНЬ В </a:t>
            </a:r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533400" y="2057400"/>
            <a:ext cx="5570538" cy="3713163"/>
          </a:xfrm>
          <a:noFill/>
          <a:ln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0"/>
            <a:ext cx="2795406" cy="265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pic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865437"/>
            <a:ext cx="32035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b="1" i="1" dirty="0" smtClean="0"/>
              <a:t>На уровне</a:t>
            </a:r>
            <a:r>
              <a:rPr lang="ru-RU" dirty="0" smtClean="0"/>
              <a:t> </a:t>
            </a:r>
            <a:r>
              <a:rPr lang="ru-RU" b="1" i="1" dirty="0" smtClean="0"/>
              <a:t>С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i="1" dirty="0" smtClean="0"/>
              <a:t>Любопытство</a:t>
            </a:r>
            <a:r>
              <a:rPr lang="ru-RU" dirty="0" smtClean="0"/>
              <a:t> и </a:t>
            </a:r>
            <a:r>
              <a:rPr lang="ru-RU" b="1" i="1" dirty="0" smtClean="0"/>
              <a:t>Кураж</a:t>
            </a:r>
            <a:r>
              <a:rPr lang="ru-RU" dirty="0" smtClean="0"/>
              <a:t> на преодоление препятствия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 подражание, и социальная ссылка и т.п.).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2296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                   </a:t>
            </a:r>
            <a:r>
              <a:rPr lang="ru-RU" sz="3600" b="1" dirty="0" smtClean="0"/>
              <a:t>Уровень С –</a:t>
            </a:r>
            <a:r>
              <a:rPr lang="ru-RU" sz="3600" dirty="0" smtClean="0"/>
              <a:t> любопытство</a:t>
            </a:r>
            <a:endParaRPr lang="ru-RU" sz="2800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752600"/>
            <a:ext cx="35734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5  труб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2133600"/>
            <a:ext cx="42243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464820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3657600"/>
            <a:ext cx="33289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С – кураж на препятствия</a:t>
            </a:r>
            <a:endParaRPr lang="ru-RU" dirty="0"/>
          </a:p>
        </p:txBody>
      </p:sp>
      <p:pic>
        <p:nvPicPr>
          <p:cNvPr id="3" name="Рисунок 2" descr="&amp;Pcy;&amp;ocy;&amp;dcy;&amp;pcy;&amp;ocy;&amp;lcy;&amp;zcy;&amp;acy;&amp;ncy;&amp;icy;&amp;iecy; &amp;pcy;&amp;ocy;&amp;dcy; &amp;pcy;&amp;rcy;&amp;iecy;&amp;pcy;&amp;yacy;&amp;tcy;&amp;scy;&amp;tcy;&amp;vcy;&amp;icy;&amp;iecy;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124750"/>
            <a:ext cx="2606040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Pcy;&amp;iecy;&amp;rcy;&amp;iecy;&amp;shcy;&amp;acy;&amp;gcy;&amp;icy;&amp;vcy;&amp;acy;&amp;ncy;&amp;icy;&amp;iecy; &amp;chcy;&amp;iecy;&amp;rcy;&amp;iecy;&amp;zcy; &amp;pcy;&amp;rcy;&amp;iecy;&amp;pcy;&amp;yacy;&amp;tcy;&amp;scy;&amp;tcy;&amp;vcy;&amp;icy;&amp;iecy;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268760"/>
            <a:ext cx="2859024" cy="28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encrypted-tbn3.gstatic.com/images?q=tbn:ANd9GcS8FhhhpEDL7pY2b_44qVG7XfFKUg8krqJNrdxv4iWH_9OLCqFOb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4581128"/>
            <a:ext cx="3090863" cy="2056829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QZI4REBHq4a_uzXCbLGnZtB2KpMm6jQDCLfHpEeqFbsBudpm8G0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4005064"/>
            <a:ext cx="3609499" cy="258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С – кураж на препятствия</a:t>
            </a:r>
            <a:endParaRPr lang="ru-RU" dirty="0"/>
          </a:p>
        </p:txBody>
      </p:sp>
      <p:pic>
        <p:nvPicPr>
          <p:cNvPr id="35842" name="Picture 2" descr="https://encrypted-tbn1.gstatic.com/images?q=tbn:ANd9GcQ35IdKtukqlHbObnY2u5VewaLhnjRTVsUiifIyDhcrwJZZFoW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4007644" cy="2666905"/>
          </a:xfrm>
          <a:prstGeom prst="rect">
            <a:avLst/>
          </a:prstGeom>
          <a:noFill/>
        </p:spPr>
      </p:pic>
      <p:pic>
        <p:nvPicPr>
          <p:cNvPr id="6" name="Picture 6" descr="http://static.ngs.ru/news/preview/0898d5bf9e9b0582e9b5f4d25d557beb0d0b6af7_6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3246" y="2924944"/>
            <a:ext cx="4510754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Уровни построения движений, предложенные Н.А.Бернштейном, можно рассматривать, как уровни функционирования человеческого тела, уровни  построения психики человека.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«</a:t>
            </a:r>
            <a:r>
              <a:rPr lang="ru-RU" dirty="0" err="1" smtClean="0"/>
              <a:t>Простраивая</a:t>
            </a:r>
            <a:r>
              <a:rPr lang="ru-RU" dirty="0" smtClean="0"/>
              <a:t>» тело, мы видим, как вторично меняется психика ребенка, в том числе – и ребенка </a:t>
            </a:r>
            <a:r>
              <a:rPr lang="ru-RU" dirty="0" err="1" smtClean="0"/>
              <a:t>аутиста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b="1" i="1" dirty="0" smtClean="0"/>
              <a:t>На уровне </a:t>
            </a:r>
            <a:r>
              <a:rPr lang="en-US" b="1" i="1" dirty="0" smtClean="0"/>
              <a:t>D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 </a:t>
            </a:r>
            <a:r>
              <a:rPr lang="ru-RU" b="1" i="1" dirty="0" smtClean="0"/>
              <a:t>Нежность</a:t>
            </a:r>
            <a:r>
              <a:rPr lang="ru-RU" dirty="0" smtClean="0"/>
              <a:t> и </a:t>
            </a:r>
            <a:r>
              <a:rPr lang="ru-RU" b="1" i="1" dirty="0" smtClean="0"/>
              <a:t>Ласковость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Также – чувство вины, обида, умение обмануть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</a:t>
            </a:r>
            <a:r>
              <a:rPr lang="en-US" dirty="0" smtClean="0"/>
              <a:t>D</a:t>
            </a:r>
            <a:r>
              <a:rPr lang="ru-RU" dirty="0" smtClean="0"/>
              <a:t> - ласковость</a:t>
            </a:r>
            <a:endParaRPr lang="ru-RU" dirty="0"/>
          </a:p>
        </p:txBody>
      </p:sp>
      <p:pic>
        <p:nvPicPr>
          <p:cNvPr id="36866" name="Picture 2" descr="http://phukettaste.com/wp-content/uploads/2010/06/IMGP283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4005064"/>
            <a:ext cx="3535680" cy="2651760"/>
          </a:xfrm>
          <a:prstGeom prst="rect">
            <a:avLst/>
          </a:prstGeom>
          <a:noFill/>
        </p:spPr>
      </p:pic>
      <p:pic>
        <p:nvPicPr>
          <p:cNvPr id="36868" name="Picture 4" descr="http://drdobrov.com/images/stories/novosti/nedostatok-laski-delaet-tolsti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340768"/>
            <a:ext cx="3248025" cy="2381250"/>
          </a:xfrm>
          <a:prstGeom prst="rect">
            <a:avLst/>
          </a:prstGeom>
          <a:noFill/>
        </p:spPr>
      </p:pic>
      <p:pic>
        <p:nvPicPr>
          <p:cNvPr id="36870" name="Picture 6" descr="http://img1.liveinternet.ru/images/attach/c/2/72/889/72889302_Laska_reben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28800"/>
            <a:ext cx="2905125" cy="3962401"/>
          </a:xfrm>
          <a:prstGeom prst="rect">
            <a:avLst/>
          </a:prstGeom>
          <a:noFill/>
        </p:spPr>
      </p:pic>
      <p:pic>
        <p:nvPicPr>
          <p:cNvPr id="36872" name="Picture 8" descr="http://yarmama.com/upload/forum/1ea4738466dacb51e93927a4cf6a5af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91683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munier_1888_03_pardon_mam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133600"/>
            <a:ext cx="3317875" cy="4297363"/>
          </a:xfrm>
          <a:prstGeom prst="rect">
            <a:avLst/>
          </a:prstGeom>
          <a:noFill/>
        </p:spPr>
      </p:pic>
      <p:pic>
        <p:nvPicPr>
          <p:cNvPr id="4" name="Picture 9" descr="pic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836613"/>
            <a:ext cx="4011613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</a:t>
            </a:r>
            <a:r>
              <a:rPr lang="en-US" dirty="0" smtClean="0"/>
              <a:t>D</a:t>
            </a:r>
            <a:r>
              <a:rPr lang="ru-RU" dirty="0" smtClean="0"/>
              <a:t> – вредность, вина, обида  </a:t>
            </a:r>
            <a:endParaRPr lang="ru-RU" dirty="0"/>
          </a:p>
        </p:txBody>
      </p:sp>
      <p:pic>
        <p:nvPicPr>
          <p:cNvPr id="34820" name="Picture 4" descr="https://encrypted-tbn1.gstatic.com/images?q=tbn:ANd9GcQhWCzk8USrrD_9exmR4B_q6couAuFF--YrexBy_MPOxizS6h5Hn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12776"/>
            <a:ext cx="2828925" cy="1619251"/>
          </a:xfrm>
          <a:prstGeom prst="rect">
            <a:avLst/>
          </a:prstGeom>
          <a:noFill/>
        </p:spPr>
      </p:pic>
      <p:pic>
        <p:nvPicPr>
          <p:cNvPr id="34826" name="Picture 10" descr="http://www.times-ch.ru/assets/images/vina%281%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429000"/>
            <a:ext cx="4429125" cy="2590800"/>
          </a:xfrm>
          <a:prstGeom prst="rect">
            <a:avLst/>
          </a:prstGeom>
          <a:noFill/>
        </p:spPr>
      </p:pic>
      <p:pic>
        <p:nvPicPr>
          <p:cNvPr id="34828" name="Picture 12" descr="http://xn--80adkkb3aeirm.net/assets/images/14.3.Children%20&amp;%20Divorc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43300"/>
            <a:ext cx="2857500" cy="3314700"/>
          </a:xfrm>
          <a:prstGeom prst="rect">
            <a:avLst/>
          </a:prstGeom>
          <a:noFill/>
        </p:spPr>
      </p:pic>
      <p:pic>
        <p:nvPicPr>
          <p:cNvPr id="34830" name="Picture 14" descr="http://dlya-woman.ru/wp-content/uploads/2012/06/chuvstvo-viny-i-kompleksy-u-rebyonka-podarok-ot-lyubyashhix-roditelej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1196752"/>
            <a:ext cx="2524125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Дальнейшее развитие и социализация ребенка зависят </a:t>
            </a:r>
            <a:br>
              <a:rPr lang="ru-RU" sz="2800" dirty="0" smtClean="0"/>
            </a:br>
            <a:r>
              <a:rPr lang="ru-RU" sz="2800" dirty="0" smtClean="0"/>
              <a:t>- от возраста, в котором была начата коррекция </a:t>
            </a:r>
            <a:br>
              <a:rPr lang="ru-RU" sz="2800" dirty="0" smtClean="0"/>
            </a:br>
            <a:r>
              <a:rPr lang="ru-RU" sz="2800" dirty="0" smtClean="0"/>
              <a:t>- от социального окружения ребенка,  атмосферы в семье, </a:t>
            </a:r>
            <a:br>
              <a:rPr lang="ru-RU" sz="2800" dirty="0" smtClean="0"/>
            </a:br>
            <a:r>
              <a:rPr lang="ru-RU" sz="2800" dirty="0" smtClean="0"/>
              <a:t>- последовательности и строгости в воспитании, </a:t>
            </a:r>
            <a:br>
              <a:rPr lang="ru-RU" sz="2800" dirty="0" smtClean="0"/>
            </a:br>
            <a:r>
              <a:rPr lang="ru-RU" sz="2800" dirty="0" smtClean="0"/>
              <a:t>- наличия педагогов, умеющих работать на более высоких уровнях построения движений, </a:t>
            </a:r>
            <a:br>
              <a:rPr lang="ru-RU" sz="2800" dirty="0" smtClean="0"/>
            </a:br>
            <a:r>
              <a:rPr lang="ru-RU" sz="2800" dirty="0" smtClean="0"/>
              <a:t>- наличия социальных групп, принимающих ребенка и много другого.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45259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pPr>
              <a:buFontTx/>
              <a:buNone/>
            </a:pPr>
            <a:r>
              <a:rPr lang="ru-RU" sz="5400" b="1" i="1" smtClean="0"/>
              <a:t>Благодарим </a:t>
            </a:r>
          </a:p>
          <a:p>
            <a:pPr>
              <a:buFontTx/>
              <a:buNone/>
            </a:pPr>
            <a:r>
              <a:rPr lang="ru-RU" sz="5400" b="1" i="1" smtClean="0"/>
              <a:t>                  за внимание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Уровни построения движений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А – Руброспинальный уровень </a:t>
            </a:r>
            <a:r>
              <a:rPr lang="ru-RU" sz="2400" b="1" dirty="0" err="1" smtClean="0"/>
              <a:t>палеокинетических</a:t>
            </a:r>
            <a:r>
              <a:rPr lang="ru-RU" sz="2400" b="1" dirty="0" smtClean="0"/>
              <a:t> регуляций.</a:t>
            </a:r>
            <a:r>
              <a:rPr lang="ru-RU" sz="2400" dirty="0" smtClean="0"/>
              <a:t> Уровень регуляции тонуса организма, в первую очередь его нервной и мышечной системы.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V – Автономная нервная система («Брюшко»)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 – Уровень </a:t>
            </a:r>
            <a:r>
              <a:rPr lang="ru-RU" sz="2400" b="1" dirty="0" err="1" smtClean="0"/>
              <a:t>синергий</a:t>
            </a:r>
            <a:r>
              <a:rPr lang="ru-RU" sz="2400" b="1" dirty="0" smtClean="0"/>
              <a:t> и штампов или </a:t>
            </a:r>
            <a:r>
              <a:rPr lang="ru-RU" sz="2400" b="1" dirty="0" err="1" smtClean="0"/>
              <a:t>таламо-паллидарный</a:t>
            </a:r>
            <a:r>
              <a:rPr lang="ru-RU" sz="2400" b="1" dirty="0" smtClean="0"/>
              <a:t> уровень </a:t>
            </a:r>
            <a:r>
              <a:rPr lang="ru-RU" sz="2400" dirty="0" smtClean="0"/>
              <a:t>руководит всеми основными двигательными автоматизмами тела в целом. 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С – </a:t>
            </a:r>
            <a:r>
              <a:rPr lang="ru-RU" sz="2400" b="1" dirty="0" err="1" smtClean="0"/>
              <a:t>Пирамидно-стриальный</a:t>
            </a:r>
            <a:r>
              <a:rPr lang="ru-RU" sz="2400" b="1" dirty="0" smtClean="0"/>
              <a:t> уровень пространственного поля.</a:t>
            </a:r>
            <a:r>
              <a:rPr lang="ru-RU" sz="2400" dirty="0" smtClean="0"/>
              <a:t>  Уровень реального, «здесь и сейчас», восприятия пространства и действий в нем.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Д – </a:t>
            </a:r>
            <a:r>
              <a:rPr lang="ru-RU" sz="2400" b="1" dirty="0" err="1" smtClean="0"/>
              <a:t>Теменно-премоторный</a:t>
            </a:r>
            <a:r>
              <a:rPr lang="ru-RU" sz="2400" b="1" dirty="0" smtClean="0"/>
              <a:t> уровень действий.</a:t>
            </a:r>
            <a:r>
              <a:rPr lang="ru-RU" sz="2400" dirty="0" smtClean="0"/>
              <a:t> Уровень топологического восприятия и </a:t>
            </a:r>
            <a:r>
              <a:rPr lang="ru-RU" sz="2400" dirty="0" err="1" smtClean="0"/>
              <a:t>действования</a:t>
            </a:r>
            <a:r>
              <a:rPr lang="ru-RU" sz="2400" dirty="0" smtClean="0"/>
              <a:t>.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Группа уровней Е - Уровни, лежащие выше уровня действий. </a:t>
            </a:r>
            <a:r>
              <a:rPr lang="ru-RU" sz="2400" dirty="0" smtClean="0"/>
              <a:t>Уровни интеллекта.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b="1" i="1" dirty="0" smtClean="0"/>
          </a:p>
          <a:p>
            <a:endParaRPr lang="ru-RU" sz="3600" b="1" i="1" dirty="0" smtClean="0"/>
          </a:p>
          <a:p>
            <a:r>
              <a:rPr lang="ru-RU" sz="3600" b="1" i="1" dirty="0" smtClean="0"/>
              <a:t>На уровне А</a:t>
            </a:r>
            <a:r>
              <a:rPr lang="ru-RU" sz="3600" dirty="0" smtClean="0"/>
              <a:t>: дети прижимаются к родителям, формируется </a:t>
            </a:r>
            <a:r>
              <a:rPr lang="ru-RU" sz="3600" b="1" i="1" dirty="0" smtClean="0"/>
              <a:t>Доверие</a:t>
            </a:r>
            <a:r>
              <a:rPr lang="ru-RU" sz="3600" dirty="0" smtClean="0"/>
              <a:t>;</a:t>
            </a:r>
          </a:p>
          <a:p>
            <a:endParaRPr lang="ru-RU" sz="3600" dirty="0" smtClean="0"/>
          </a:p>
          <a:p>
            <a:r>
              <a:rPr lang="ru-RU" sz="3600" dirty="0" smtClean="0"/>
              <a:t>Глубокая чувствительность уровня А считается основой восприятия человека СЕБЯ, основой </a:t>
            </a:r>
            <a:r>
              <a:rPr lang="ru-RU" sz="3600" dirty="0" err="1" smtClean="0"/>
              <a:t>Я-сознания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/>
              <a:t>Детско-родительские отношения уровня 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pic>
        <p:nvPicPr>
          <p:cNvPr id="71685" name="Picture 5" descr="rebenok-s-sosko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636912"/>
            <a:ext cx="4175125" cy="308292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628800"/>
            <a:ext cx="3429479" cy="22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/>
              <a:t/>
            </a:r>
            <a:br>
              <a:rPr lang="ru-RU" sz="2800" i="1"/>
            </a:br>
            <a:r>
              <a:rPr lang="ru-RU" sz="3200" b="1"/>
              <a:t>УРОВЕНЬ А - Нарушения общения, разобщение</a:t>
            </a:r>
            <a:r>
              <a:rPr lang="ru-RU" sz="4000" b="1"/>
              <a:t/>
            </a:r>
            <a:br>
              <a:rPr lang="ru-RU" sz="4000" b="1"/>
            </a:br>
            <a:endParaRPr lang="ru-RU" sz="4000" b="1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endParaRPr lang="ru-RU" b="1"/>
          </a:p>
        </p:txBody>
      </p:sp>
      <p:pic>
        <p:nvPicPr>
          <p:cNvPr id="61444" name="Picture 4" descr="6  на_коленках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048000"/>
            <a:ext cx="1576388" cy="2663825"/>
          </a:xfrm>
          <a:prstGeom prst="rect">
            <a:avLst/>
          </a:prstGeom>
          <a:noFill/>
        </p:spPr>
      </p:pic>
      <p:pic>
        <p:nvPicPr>
          <p:cNvPr id="61445" name="Picture 5" descr="7  на_коленках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2667000"/>
            <a:ext cx="1463675" cy="2663825"/>
          </a:xfrm>
          <a:prstGeom prst="rect">
            <a:avLst/>
          </a:prstGeom>
          <a:noFill/>
        </p:spPr>
      </p:pic>
      <p:pic>
        <p:nvPicPr>
          <p:cNvPr id="61446" name="Picture 6" descr="3   уснувши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2590800"/>
            <a:ext cx="1447800" cy="253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Уровень А – нарушение восприятия СЕБЯ - </a:t>
            </a:r>
            <a:r>
              <a:rPr lang="ru-RU" sz="3200" i="1" dirty="0" smtClean="0"/>
              <a:t>Синдром </a:t>
            </a:r>
            <a:r>
              <a:rPr lang="ru-RU" sz="3200" i="1" dirty="0" err="1"/>
              <a:t>гиперактивности</a:t>
            </a:r>
            <a:r>
              <a:rPr lang="ru-RU" sz="3200" i="1" dirty="0"/>
              <a:t> с дефицитом внимания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3962400"/>
            <a:ext cx="3581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22352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600200"/>
            <a:ext cx="25304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b="1" dirty="0" smtClean="0"/>
              <a:t>Коррекционная работа по уровню 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приводит к тому, </a:t>
            </a:r>
          </a:p>
          <a:p>
            <a:pPr>
              <a:buNone/>
            </a:pPr>
            <a:r>
              <a:rPr lang="ru-RU" dirty="0" smtClean="0"/>
              <a:t>   что у ребенка исчезает страх «потери себя»,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и ребенок  сам «выходит в пространство» (включается уровень С), у него появляется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Любопытство и Кураж на препятствия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Аутизм                 Норма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8435" name="Picture 8" descr="аутизм 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371600"/>
            <a:ext cx="6370638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600200" y="6248400"/>
            <a:ext cx="602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S.Baron-Cohen, The year in Cognitive Neurosience, 2009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299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Тело и психика. Значение телесно ориентированной терапии в формировании социального поведения ребенка с аутизмом   Максимова Е.В.   ГБОУ города Москвы Центр лечебной педагогики и  дифференцированного обучения «Наш дом»   </vt:lpstr>
      <vt:lpstr>Слайд 2</vt:lpstr>
      <vt:lpstr>Уровни построения движений</vt:lpstr>
      <vt:lpstr>Слайд 4</vt:lpstr>
      <vt:lpstr>Детско-родительские отношения уровня А</vt:lpstr>
      <vt:lpstr> УРОВЕНЬ А - Нарушения общения, разобщение </vt:lpstr>
      <vt:lpstr>Уровень А – нарушение восприятия СЕБЯ - Синдром гиперактивности с дефицитом внимания</vt:lpstr>
      <vt:lpstr>Слайд 8</vt:lpstr>
      <vt:lpstr>Аутизм                 Норма </vt:lpstr>
      <vt:lpstr>Ṽ (Брюшко)   работа по уровню V приводит к тому,   что аутисты чувствуют эмоции других людей,  интересуются их эмоциями, появляется эмпатия.  </vt:lpstr>
      <vt:lpstr>СОЦИАЛЬНАЯ СОСТАВЛЯЮЩАЯ БРЮШКА</vt:lpstr>
      <vt:lpstr>СОЦИАЛЬНАЯ СОСТАВЛЯЮЩАЯ БРЮШКА</vt:lpstr>
      <vt:lpstr>На уровне В:   море Удовольствия и Страхи   (дети с ослабленным или не включенным В-уровнем и не боятся, и удовольствия, практически, не испытывают). </vt:lpstr>
      <vt:lpstr> УРОВЕНЬ В </vt:lpstr>
      <vt:lpstr>УРОВЕНЬ В </vt:lpstr>
      <vt:lpstr>На уровне С:   Любопытство и Кураж на преодоление препятствия   (и подражание, и социальная ссылка и т.п.).  </vt:lpstr>
      <vt:lpstr>  </vt:lpstr>
      <vt:lpstr>Уровень С – кураж на препятствия</vt:lpstr>
      <vt:lpstr>Уровень С – кураж на препятствия</vt:lpstr>
      <vt:lpstr>На уровне D:   Нежность и Ласковость.    Также – чувство вины, обида, умение обмануть</vt:lpstr>
      <vt:lpstr>Уровень D - ласковость</vt:lpstr>
      <vt:lpstr>Слайд 22</vt:lpstr>
      <vt:lpstr>Уровень D – вредность, вина, обида  </vt:lpstr>
      <vt:lpstr>Дальнейшее развитие и социализация ребенка зависят  - от возраста, в котором была начата коррекция  - от социального окружения ребенка,  атмосферы в семье,  - последовательности и строгости в воспитании,  - наличия педагогов, умеющих работать на более высоких уровнях построения движений,  - наличия социальных групп, принимающих ребенка и много другого. 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Тело и психика. Значение телесно ориентированной терапии в формировании социального поведения ребенка с аутизмом   Максимова Е.В.   ГБОУ города Москвы Центр лечебной педагогики и  дифференцированного обучения «Наш дом»   </dc:title>
  <dc:creator>Максимова Елена</dc:creator>
  <cp:lastModifiedBy>Mama</cp:lastModifiedBy>
  <cp:revision>14</cp:revision>
  <dcterms:created xsi:type="dcterms:W3CDTF">2014-03-26T21:05:47Z</dcterms:created>
  <dcterms:modified xsi:type="dcterms:W3CDTF">2014-04-12T18:09:53Z</dcterms:modified>
</cp:coreProperties>
</file>