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318" r:id="rId3"/>
    <p:sldId id="319" r:id="rId4"/>
    <p:sldId id="320" r:id="rId5"/>
    <p:sldId id="322" r:id="rId6"/>
    <p:sldId id="306" r:id="rId7"/>
    <p:sldId id="311" r:id="rId8"/>
    <p:sldId id="310" r:id="rId9"/>
    <p:sldId id="312" r:id="rId10"/>
    <p:sldId id="321" r:id="rId11"/>
    <p:sldId id="307" r:id="rId12"/>
    <p:sldId id="296" r:id="rId13"/>
    <p:sldId id="313" r:id="rId14"/>
    <p:sldId id="323" r:id="rId15"/>
    <p:sldId id="295" r:id="rId16"/>
    <p:sldId id="328" r:id="rId17"/>
    <p:sldId id="301" r:id="rId18"/>
    <p:sldId id="297" r:id="rId19"/>
    <p:sldId id="314" r:id="rId20"/>
    <p:sldId id="324" r:id="rId21"/>
    <p:sldId id="329" r:id="rId22"/>
    <p:sldId id="302" r:id="rId23"/>
    <p:sldId id="303" r:id="rId24"/>
    <p:sldId id="308" r:id="rId25"/>
    <p:sldId id="280" r:id="rId26"/>
    <p:sldId id="315" r:id="rId27"/>
    <p:sldId id="326" r:id="rId28"/>
    <p:sldId id="325" r:id="rId29"/>
    <p:sldId id="327" r:id="rId30"/>
    <p:sldId id="290" r:id="rId31"/>
    <p:sldId id="291" r:id="rId32"/>
    <p:sldId id="316" r:id="rId33"/>
    <p:sldId id="330" r:id="rId34"/>
    <p:sldId id="331" r:id="rId35"/>
    <p:sldId id="274" r:id="rId36"/>
    <p:sldId id="275" r:id="rId37"/>
    <p:sldId id="317" r:id="rId38"/>
    <p:sldId id="332" r:id="rId39"/>
    <p:sldId id="333" r:id="rId40"/>
    <p:sldId id="304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Особенности тела в различных </a:t>
            </a:r>
            <a:br>
              <a:rPr lang="ru-RU" sz="4000" b="1" dirty="0" smtClean="0"/>
            </a:br>
            <a:r>
              <a:rPr lang="ru-RU" sz="4000" b="1" dirty="0" smtClean="0"/>
              <a:t> ролях</a:t>
            </a:r>
            <a:br>
              <a:rPr lang="ru-RU" sz="4000" b="1" dirty="0" smtClean="0"/>
            </a:br>
            <a:r>
              <a:rPr lang="ru-RU" sz="4000" b="1" dirty="0" smtClean="0"/>
              <a:t>Театра архетипов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b="1" dirty="0" smtClean="0"/>
              <a:t> </a:t>
            </a:r>
            <a:r>
              <a:rPr lang="ru-RU" sz="1400" b="1" dirty="0" smtClean="0"/>
              <a:t>Максимова Елена Владимировна </a:t>
            </a:r>
            <a:br>
              <a:rPr lang="ru-RU" sz="1400" b="1" dirty="0" smtClean="0"/>
            </a:br>
            <a:r>
              <a:rPr lang="ru-RU" sz="1400" b="1" dirty="0" smtClean="0"/>
              <a:t> -</a:t>
            </a:r>
            <a:r>
              <a:rPr lang="ru-RU" sz="1400" dirty="0" smtClean="0"/>
              <a:t>Руководитель научно-методической группы </a:t>
            </a:r>
            <a:br>
              <a:rPr lang="ru-RU" sz="1400" dirty="0" smtClean="0"/>
            </a:br>
            <a:r>
              <a:rPr lang="ru-RU" sz="1400" dirty="0" smtClean="0"/>
              <a:t>Социального Центра «Развитие», </a:t>
            </a:r>
            <a:br>
              <a:rPr lang="ru-RU" sz="1400" dirty="0" smtClean="0"/>
            </a:br>
            <a:r>
              <a:rPr lang="ru-RU" sz="1400" dirty="0" smtClean="0"/>
              <a:t>Действительный член ППЛ, Россия, Москва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b="1" dirty="0" smtClean="0"/>
              <a:t> </a:t>
            </a:r>
            <a:r>
              <a:rPr lang="ru-RU" sz="2000" b="1" dirty="0" smtClean="0"/>
              <a:t>1 ЕВРОАЗИАТСКИЙ КОНГРЕСС ПО ПСИХОТЕРАПИИ. МОСКВА, 2013 ГОД</a:t>
            </a:r>
            <a:endParaRPr lang="ru-RU" sz="2000" dirty="0"/>
          </a:p>
        </p:txBody>
      </p:sp>
      <p:pic>
        <p:nvPicPr>
          <p:cNvPr id="3" name="Picture 14" descr="http://im7-tub-ru.yandex.net/i?id=27771915-66-73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1633728" cy="1914525"/>
          </a:xfrm>
          <a:prstGeom prst="rect">
            <a:avLst/>
          </a:prstGeom>
          <a:noFill/>
        </p:spPr>
      </p:pic>
      <p:pic>
        <p:nvPicPr>
          <p:cNvPr id="4" name="Picture 8" descr="http://geglov2.narod.ru/jpg/Imperat/Nikol_II/017/1232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645024"/>
            <a:ext cx="1576769" cy="2362200"/>
          </a:xfrm>
          <a:prstGeom prst="rect">
            <a:avLst/>
          </a:prstGeom>
          <a:noFill/>
        </p:spPr>
      </p:pic>
      <p:pic>
        <p:nvPicPr>
          <p:cNvPr id="5" name="Picture 8" descr="http://im2-tub-ru.yandex.net/i?id=141919915-30-73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4077072"/>
            <a:ext cx="2059305" cy="1643062"/>
          </a:xfrm>
          <a:prstGeom prst="rect">
            <a:avLst/>
          </a:prstGeom>
          <a:noFill/>
        </p:spPr>
      </p:pic>
      <p:pic>
        <p:nvPicPr>
          <p:cNvPr id="6" name="Picture 6" descr="http://im8-tub-ru.yandex.net/i?id=117844537-12-73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1196752"/>
            <a:ext cx="1757363" cy="1757363"/>
          </a:xfrm>
          <a:prstGeom prst="rect">
            <a:avLst/>
          </a:prstGeom>
          <a:noFill/>
        </p:spPr>
      </p:pic>
      <p:pic>
        <p:nvPicPr>
          <p:cNvPr id="7" name="Picture 8" descr="http://im8-tub-ru.yandex.net/i?id=314733723-26-73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18" y="2564897"/>
            <a:ext cx="1560195" cy="2228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Иначе формируется «придуманное» тело, которое зависит от окружения и принятых на себя Ролей.</a:t>
            </a:r>
            <a:endParaRPr lang="ru-RU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Короли</a:t>
            </a:r>
            <a:endParaRPr lang="ru-RU" dirty="0"/>
          </a:p>
        </p:txBody>
      </p:sp>
      <p:pic>
        <p:nvPicPr>
          <p:cNvPr id="2050" name="Picture 2" descr="http://2012.trud.ru/userfiles/userfile/K_SP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404664"/>
            <a:ext cx="3971925" cy="2647951"/>
          </a:xfrm>
          <a:prstGeom prst="rect">
            <a:avLst/>
          </a:prstGeom>
          <a:noFill/>
        </p:spPr>
      </p:pic>
      <p:pic>
        <p:nvPicPr>
          <p:cNvPr id="2052" name="Picture 4" descr="http://www.novopol.ru/depot/2/115/115448_q_200x2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332656"/>
            <a:ext cx="1905000" cy="2790825"/>
          </a:xfrm>
          <a:prstGeom prst="rect">
            <a:avLst/>
          </a:prstGeom>
          <a:noFill/>
        </p:spPr>
      </p:pic>
      <p:pic>
        <p:nvPicPr>
          <p:cNvPr id="2054" name="Picture 6" descr="http://img0.liveinternet.ru/images/attach/c/0/32/540/32540105_Edward_VII_in_coronation_rob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3212976"/>
            <a:ext cx="2800350" cy="3886201"/>
          </a:xfrm>
          <a:prstGeom prst="rect">
            <a:avLst/>
          </a:prstGeom>
          <a:noFill/>
        </p:spPr>
      </p:pic>
      <p:sp>
        <p:nvSpPr>
          <p:cNvPr id="2058" name="AutoShape 10" descr="http://%D1%81-%D0%BB%D1%8E%D0%B1%D0%BE%D0%B2%D1%8C%D1%8E-%D0%BA-%D1%86%D0%B0%D1%80%D1%81%D0%BA%D0%BE%D0%B9-%D1%81%D0%B5%D0%BC%D1%8C%D0%B5.%D1%80%D1%84/_ph/4/2/631054889.jpg"/>
          <p:cNvSpPr>
            <a:spLocks noChangeAspect="1" noChangeArrowheads="1"/>
          </p:cNvSpPr>
          <p:nvPr/>
        </p:nvSpPr>
        <p:spPr bwMode="auto">
          <a:xfrm>
            <a:off x="155575" y="-1858963"/>
            <a:ext cx="3314700" cy="3886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0" name="AutoShape 12" descr="http://%D1%81-%D0%BB%D1%8E%D0%B1%D0%BE%D0%B2%D1%8C%D1%8E-%D0%BA-%D1%86%D0%B0%D1%80%D1%81%D0%BA%D0%BE%D0%B9-%D1%81%D0%B5%D0%BC%D1%8C%D0%B5.%D1%80%D1%84/_ph/4/2/631054889.jpg"/>
          <p:cNvSpPr>
            <a:spLocks noChangeAspect="1" noChangeArrowheads="1"/>
          </p:cNvSpPr>
          <p:nvPr/>
        </p:nvSpPr>
        <p:spPr bwMode="auto">
          <a:xfrm>
            <a:off x="155575" y="-1858963"/>
            <a:ext cx="3314700" cy="3886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2" name="Picture 14" descr="http://im7-tub-ru.yandex.net/i?id=27771915-66-73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284984"/>
            <a:ext cx="2755392" cy="3228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Королевы</a:t>
            </a:r>
            <a:endParaRPr lang="ru-RU" dirty="0"/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348880"/>
            <a:ext cx="2908300" cy="37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628800"/>
            <a:ext cx="2152951" cy="1721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 descr="d99602f07740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5500" y="3573016"/>
            <a:ext cx="3238500" cy="2524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Короли и королевы: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2800" i="1" u="sng" dirty="0" smtClean="0">
                <a:solidFill>
                  <a:srgbClr val="000066"/>
                </a:solidFill>
              </a:rPr>
              <a:t> </a:t>
            </a:r>
            <a:r>
              <a:rPr lang="ru-RU" sz="2800" i="1" u="sng" dirty="0" smtClean="0">
                <a:solidFill>
                  <a:srgbClr val="000066"/>
                </a:solidFill>
              </a:rPr>
              <a:t>(управляет, несет ответственность)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</a:t>
            </a:r>
            <a:br>
              <a:rPr lang="ru-RU" sz="3200" dirty="0" smtClean="0"/>
            </a:br>
            <a:r>
              <a:rPr lang="ru-RU" sz="2800" dirty="0" smtClean="0"/>
              <a:t>- целостны</a:t>
            </a:r>
            <a:br>
              <a:rPr lang="ru-RU" sz="2800" dirty="0" smtClean="0"/>
            </a:br>
            <a:r>
              <a:rPr lang="ru-RU" sz="2800" dirty="0" smtClean="0"/>
              <a:t>- устойчивы</a:t>
            </a:r>
            <a:br>
              <a:rPr lang="ru-RU" sz="2800" dirty="0" smtClean="0"/>
            </a:br>
            <a:r>
              <a:rPr lang="ru-RU" sz="2800" dirty="0" smtClean="0"/>
              <a:t>-  </a:t>
            </a:r>
            <a:r>
              <a:rPr lang="ru-RU" sz="2800" dirty="0" smtClean="0"/>
              <a:t>стабильны</a:t>
            </a:r>
            <a:br>
              <a:rPr lang="ru-RU" sz="2800" dirty="0" smtClean="0"/>
            </a:br>
            <a:r>
              <a:rPr lang="ru-RU" sz="2800" dirty="0" smtClean="0"/>
              <a:t>- целостная  устойчивая ось тела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-древнее восприятие тела становится основой </a:t>
            </a:r>
            <a:r>
              <a:rPr lang="ru-RU" sz="2800" dirty="0" smtClean="0"/>
              <a:t>интуиции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- полностью реальны</a:t>
            </a:r>
            <a:br>
              <a:rPr lang="ru-RU" sz="2800" dirty="0" smtClean="0"/>
            </a:br>
            <a:r>
              <a:rPr lang="ru-RU" sz="2800" dirty="0" smtClean="0"/>
              <a:t>- контролирует и мир, и ситуацию, и </a:t>
            </a:r>
            <a:r>
              <a:rPr lang="ru-RU" sz="2800" dirty="0" smtClean="0"/>
              <a:t>себя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- практически не зависят от </a:t>
            </a:r>
            <a:r>
              <a:rPr lang="ru-RU" sz="2800" dirty="0" smtClean="0"/>
              <a:t>окружения</a:t>
            </a:r>
            <a:br>
              <a:rPr lang="ru-RU" sz="2800" dirty="0" smtClean="0"/>
            </a:br>
            <a:r>
              <a:rPr lang="ru-RU" sz="2800" dirty="0" smtClean="0"/>
              <a:t>- может ударить сам, но, чаще, приказывает</a:t>
            </a:r>
            <a:endParaRPr lang="ru-RU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В коррекции роль Короля мы используем для простраивания: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- целостности тела</a:t>
            </a:r>
            <a:br>
              <a:rPr lang="ru-RU" sz="3200" dirty="0" smtClean="0"/>
            </a:br>
            <a:r>
              <a:rPr lang="ru-RU" sz="3200" dirty="0" smtClean="0"/>
              <a:t>- оси тела</a:t>
            </a:r>
            <a:br>
              <a:rPr lang="ru-RU" sz="3200" dirty="0" smtClean="0"/>
            </a:br>
            <a:r>
              <a:rPr lang="ru-RU" sz="3200" dirty="0" smtClean="0"/>
              <a:t>- опор тела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b="1" dirty="0" smtClean="0"/>
              <a:t>для закрепления умений: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- объединять реальный и придуманный мир</a:t>
            </a:r>
            <a:br>
              <a:rPr lang="ru-RU" sz="3200" dirty="0" smtClean="0"/>
            </a:br>
            <a:r>
              <a:rPr lang="ru-RU" sz="3200" dirty="0" smtClean="0"/>
              <a:t>- контролировать себя</a:t>
            </a:r>
            <a:br>
              <a:rPr lang="ru-RU" sz="3200" dirty="0" smtClean="0"/>
            </a:br>
            <a:r>
              <a:rPr lang="ru-RU" sz="3200" dirty="0" smtClean="0"/>
              <a:t>- контролировать окружающих</a:t>
            </a:r>
            <a:br>
              <a:rPr lang="ru-RU" sz="3200" dirty="0" smtClean="0"/>
            </a:br>
            <a:r>
              <a:rPr lang="ru-RU" sz="3200" dirty="0" smtClean="0"/>
              <a:t>- руководить окружающими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Король – отец, королева - мать</a:t>
            </a:r>
            <a:endParaRPr lang="ru-RU" dirty="0"/>
          </a:p>
        </p:txBody>
      </p:sp>
      <p:pic>
        <p:nvPicPr>
          <p:cNvPr id="3" name="Picture 8" descr="Копия IMG_03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3584448" cy="4779264"/>
          </a:xfrm>
          <a:prstGeom prst="rect">
            <a:avLst/>
          </a:prstGeom>
          <a:noFill/>
        </p:spPr>
      </p:pic>
      <p:pic>
        <p:nvPicPr>
          <p:cNvPr id="4" name="Picture 4" descr="munier_1888_03_pardon_mam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700808"/>
            <a:ext cx="3317875" cy="4297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Король – отец, королева – мать значимы для ребенка – он хочет им подражать, им нравится, быть такими как они.</a:t>
            </a:r>
            <a:endParaRPr lang="ru-RU" sz="3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Принц</a:t>
            </a:r>
            <a:endParaRPr lang="ru-RU" dirty="0"/>
          </a:p>
        </p:txBody>
      </p:sp>
      <p:pic>
        <p:nvPicPr>
          <p:cNvPr id="53250" name="Picture 2" descr="http://im5-tub-ru.yandex.net/i?id=13030811-30-73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3460242" cy="2171700"/>
          </a:xfrm>
          <a:prstGeom prst="rect">
            <a:avLst/>
          </a:prstGeom>
          <a:noFill/>
        </p:spPr>
      </p:pic>
      <p:pic>
        <p:nvPicPr>
          <p:cNvPr id="53252" name="Picture 4" descr="http://i.obozrevatel.ua/8/798267/gallery/135545_image_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412776"/>
            <a:ext cx="3971925" cy="2705100"/>
          </a:xfrm>
          <a:prstGeom prst="rect">
            <a:avLst/>
          </a:prstGeom>
          <a:noFill/>
        </p:spPr>
      </p:pic>
      <p:pic>
        <p:nvPicPr>
          <p:cNvPr id="53254" name="Picture 6" descr="http://im7-tub-ru.yandex.net/i?id=89405088-03-73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789040"/>
            <a:ext cx="3486150" cy="2614613"/>
          </a:xfrm>
          <a:prstGeom prst="rect">
            <a:avLst/>
          </a:prstGeom>
          <a:noFill/>
        </p:spPr>
      </p:pic>
      <p:pic>
        <p:nvPicPr>
          <p:cNvPr id="62466" name="Picture 2" descr="http://im3-tub-ru.yandex.net/i?id=15120911-38-73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4653136"/>
            <a:ext cx="2888361" cy="19002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Принцесса</a:t>
            </a:r>
            <a:endParaRPr lang="ru-RU" dirty="0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068960"/>
            <a:ext cx="2720975" cy="348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pic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4619" y="2564904"/>
            <a:ext cx="3369381" cy="4465198"/>
          </a:xfrm>
          <a:prstGeom prst="rect">
            <a:avLst/>
          </a:prstGeom>
          <a:noFill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32656"/>
            <a:ext cx="21431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0"/>
            <a:ext cx="334327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78" name="Picture 2" descr="http://im4-tub-ru.yandex.net/i?id=321111830-13-73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1628800"/>
            <a:ext cx="2269427" cy="2986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12968" cy="6858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Принц и принцесса</a:t>
            </a:r>
            <a:br>
              <a:rPr lang="ru-RU" sz="3600" b="1" dirty="0" smtClean="0"/>
            </a:br>
            <a:r>
              <a:rPr lang="ru-RU" sz="2700" dirty="0" smtClean="0">
                <a:latin typeface="+mn-lt"/>
              </a:rPr>
              <a:t>погружен в чувствования себя и мира,</a:t>
            </a:r>
            <a:r>
              <a:rPr lang="ru-RU" sz="2700" u="sng" dirty="0" smtClean="0">
                <a:solidFill>
                  <a:srgbClr val="000066"/>
                </a:solidFill>
                <a:latin typeface="+mn-lt"/>
              </a:rPr>
              <a:t> </a:t>
            </a:r>
            <a:r>
              <a:rPr lang="ru-RU" sz="2700" u="sng" dirty="0" smtClean="0">
                <a:solidFill>
                  <a:srgbClr val="000066"/>
                </a:solidFill>
                <a:latin typeface="+mn-lt"/>
              </a:rPr>
              <a:t>увлекается и увлекает </a:t>
            </a:r>
            <a:r>
              <a:rPr lang="ru-RU" sz="2700" i="1" u="sng" dirty="0" smtClean="0">
                <a:solidFill>
                  <a:srgbClr val="000066"/>
                </a:solidFill>
              </a:rPr>
              <a:t/>
            </a:r>
            <a:br>
              <a:rPr lang="ru-RU" sz="2700" i="1" u="sng" dirty="0" smtClean="0">
                <a:solidFill>
                  <a:srgbClr val="000066"/>
                </a:solidFill>
              </a:rPr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2700" dirty="0" smtClean="0"/>
              <a:t>- тонус часто снижен </a:t>
            </a:r>
            <a:br>
              <a:rPr lang="ru-RU" sz="2700" dirty="0" smtClean="0"/>
            </a:br>
            <a:r>
              <a:rPr lang="ru-RU" sz="2700" dirty="0" smtClean="0"/>
              <a:t>- часто слабые опоры, </a:t>
            </a:r>
            <a:br>
              <a:rPr lang="ru-RU" sz="2700" dirty="0" smtClean="0"/>
            </a:br>
            <a:r>
              <a:rPr lang="ru-RU" sz="2700" dirty="0" smtClean="0"/>
              <a:t>- слабая устойчивость, </a:t>
            </a:r>
            <a:br>
              <a:rPr lang="ru-RU" sz="2700" dirty="0" smtClean="0"/>
            </a:br>
            <a:r>
              <a:rPr lang="ru-RU" sz="2700" dirty="0" smtClean="0"/>
              <a:t>-повышенная </a:t>
            </a:r>
            <a:r>
              <a:rPr lang="ru-RU" sz="2700" dirty="0" smtClean="0"/>
              <a:t>чувствительность, эмоциональность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- тело свободно, текуче</a:t>
            </a:r>
            <a:br>
              <a:rPr lang="ru-RU" sz="2700" dirty="0" smtClean="0"/>
            </a:br>
            <a:r>
              <a:rPr lang="ru-RU" sz="2700" dirty="0" smtClean="0"/>
              <a:t> - поза и поведение изменчивы,  зависят от настроения </a:t>
            </a:r>
            <a:br>
              <a:rPr lang="ru-RU" sz="2700" dirty="0" smtClean="0"/>
            </a:br>
            <a:r>
              <a:rPr lang="ru-RU" sz="2700" dirty="0" smtClean="0"/>
              <a:t>- часто развита интуиция (куда-то несет</a:t>
            </a:r>
            <a:r>
              <a:rPr lang="ru-RU" sz="2700" dirty="0" smtClean="0"/>
              <a:t>)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- часто путает реальный и придуманный </a:t>
            </a:r>
            <a:r>
              <a:rPr lang="ru-RU" sz="2700" dirty="0" smtClean="0"/>
              <a:t>мир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- и себя, и других контролируют плохо</a:t>
            </a:r>
            <a:br>
              <a:rPr lang="ru-RU" sz="2700" dirty="0" smtClean="0"/>
            </a:br>
            <a:r>
              <a:rPr lang="ru-RU" sz="2700" dirty="0" smtClean="0"/>
              <a:t>- преграда, часто воспринимается как остановка пути, без желания что-то делать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- скорее расслабиться и ускользнет, чем будет настаивать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6394722"/>
          </a:xfrm>
        </p:spPr>
        <p:txBody>
          <a:bodyPr>
            <a:norm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Мы работаем с тяжелыми детьми инвалидами (</a:t>
            </a:r>
            <a:r>
              <a:rPr lang="ru-RU" sz="2800" dirty="0" err="1" smtClean="0"/>
              <a:t>аутисты</a:t>
            </a:r>
            <a:r>
              <a:rPr lang="ru-RU" sz="2800" dirty="0" smtClean="0"/>
              <a:t>, ДЦП, СДВГ, задержки психического и речевого развития).  И их родителями. Поскольку рождение особого ребенка всегда является большим стрессом для всей семьи.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Наша работа опирается на теорию построения движений Н.А.Бернштейна. </a:t>
            </a:r>
            <a:br>
              <a:rPr lang="ru-RU" sz="28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ru-RU" sz="3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В коррекции роль </a:t>
            </a:r>
            <a:r>
              <a:rPr lang="ru-RU" sz="4000" b="1" dirty="0" smtClean="0"/>
              <a:t>Принца мы </a:t>
            </a:r>
            <a:r>
              <a:rPr lang="ru-RU" sz="4000" b="1" dirty="0" smtClean="0"/>
              <a:t>используем </a:t>
            </a:r>
            <a:r>
              <a:rPr lang="ru-RU" sz="4000" b="1" dirty="0" smtClean="0"/>
              <a:t>для </a:t>
            </a:r>
            <a:r>
              <a:rPr lang="ru-RU" sz="4000" b="1" dirty="0" smtClean="0"/>
              <a:t>закрепления умений</a:t>
            </a:r>
            <a:r>
              <a:rPr lang="ru-RU" sz="4000" b="1" dirty="0" smtClean="0"/>
              <a:t>:</a:t>
            </a:r>
            <a:br>
              <a:rPr lang="ru-RU" sz="4000" b="1" dirty="0" smtClean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3200" dirty="0" smtClean="0"/>
              <a:t>- чувствовать себя и мир</a:t>
            </a:r>
            <a:br>
              <a:rPr lang="ru-RU" sz="3200" dirty="0" smtClean="0"/>
            </a:br>
            <a:r>
              <a:rPr lang="ru-RU" sz="3200" dirty="0" smtClean="0"/>
              <a:t>- наслаждаться собой и миром</a:t>
            </a:r>
            <a:br>
              <a:rPr lang="ru-RU" sz="3200" dirty="0" smtClean="0"/>
            </a:br>
            <a:r>
              <a:rPr lang="ru-RU" sz="3200" dirty="0" smtClean="0"/>
              <a:t>- пользоваться интуицией</a:t>
            </a:r>
            <a:br>
              <a:rPr lang="ru-RU" sz="3200" dirty="0" smtClean="0"/>
            </a:br>
            <a:r>
              <a:rPr lang="ru-RU" sz="3200" dirty="0" smtClean="0"/>
              <a:t>- снижать агрессивность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/>
          <a:lstStyle/>
          <a:p>
            <a:r>
              <a:rPr lang="ru-RU" dirty="0" smtClean="0"/>
              <a:t>Мать – Принцесса – подружка для своих детей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Переход из Принца в Короля</a:t>
            </a:r>
            <a:endParaRPr lang="ru-RU" dirty="0"/>
          </a:p>
        </p:txBody>
      </p:sp>
      <p:pic>
        <p:nvPicPr>
          <p:cNvPr id="29698" name="Picture 2" descr="http://im4-tub-ru.yandex.net/i?id=182726833-28-73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2079117" cy="2914650"/>
          </a:xfrm>
          <a:prstGeom prst="rect">
            <a:avLst/>
          </a:prstGeom>
          <a:noFill/>
        </p:spPr>
      </p:pic>
      <p:pic>
        <p:nvPicPr>
          <p:cNvPr id="29702" name="Picture 6" descr="http://im2-tub-ru.yandex.net/i?id=5511034-05-73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484784"/>
            <a:ext cx="1755648" cy="2743200"/>
          </a:xfrm>
          <a:prstGeom prst="rect">
            <a:avLst/>
          </a:prstGeom>
          <a:noFill/>
        </p:spPr>
      </p:pic>
      <p:pic>
        <p:nvPicPr>
          <p:cNvPr id="29704" name="Picture 8" descr="http://geglov2.narod.ru/jpg/Imperat/Nikol_II/017/1232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810000"/>
            <a:ext cx="2034540" cy="3048000"/>
          </a:xfrm>
          <a:prstGeom prst="rect">
            <a:avLst/>
          </a:prstGeom>
          <a:noFill/>
        </p:spPr>
      </p:pic>
      <p:pic>
        <p:nvPicPr>
          <p:cNvPr id="7" name="Picture 8" descr="http://img-fotki.yandex.ru/get/4811/30110251.12/0_55e67_82e59942_X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3860800"/>
            <a:ext cx="2143760" cy="299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Переход из Принца в Короля</a:t>
            </a:r>
            <a:endParaRPr lang="ru-RU" dirty="0"/>
          </a:p>
        </p:txBody>
      </p:sp>
      <p:pic>
        <p:nvPicPr>
          <p:cNvPr id="30722" name="Picture 2" descr="http://im2-tub-ru.yandex.net/i?id=34364344-33-73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412776"/>
            <a:ext cx="3407093" cy="2085975"/>
          </a:xfrm>
          <a:prstGeom prst="rect">
            <a:avLst/>
          </a:prstGeom>
          <a:noFill/>
        </p:spPr>
      </p:pic>
      <p:pic>
        <p:nvPicPr>
          <p:cNvPr id="30724" name="Picture 4" descr="http://im5-tub-ru.yandex.net/i?id=167887654-52-73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0768"/>
            <a:ext cx="2513648" cy="2071688"/>
          </a:xfrm>
          <a:prstGeom prst="rect">
            <a:avLst/>
          </a:prstGeom>
          <a:noFill/>
        </p:spPr>
      </p:pic>
      <p:pic>
        <p:nvPicPr>
          <p:cNvPr id="30730" name="Picture 10" descr="http://im2-tub-ru.yandex.net/i?id=165253984-07-73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4000500"/>
            <a:ext cx="2209800" cy="2857500"/>
          </a:xfrm>
          <a:prstGeom prst="rect">
            <a:avLst/>
          </a:prstGeom>
          <a:noFill/>
        </p:spPr>
      </p:pic>
      <p:pic>
        <p:nvPicPr>
          <p:cNvPr id="30734" name="Picture 14" descr="http://stat20.privet.ru/lr/0c0d3a661bf0a896fd4f04955f1c9e5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1556792"/>
            <a:ext cx="3914775" cy="54806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Воин, служитель</a:t>
            </a:r>
            <a:endParaRPr lang="ru-RU" dirty="0"/>
          </a:p>
        </p:txBody>
      </p:sp>
      <p:pic>
        <p:nvPicPr>
          <p:cNvPr id="55298" name="Picture 2" descr="http://im4-tub-ru.yandex.net/i?id=176735192-62-73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653136"/>
            <a:ext cx="2546985" cy="2000250"/>
          </a:xfrm>
          <a:prstGeom prst="rect">
            <a:avLst/>
          </a:prstGeom>
          <a:noFill/>
        </p:spPr>
      </p:pic>
      <p:pic>
        <p:nvPicPr>
          <p:cNvPr id="55302" name="Picture 6" descr="http://static.diary.ru/userdir/7/6/3/3/76335/19652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412776"/>
            <a:ext cx="2819400" cy="1879600"/>
          </a:xfrm>
          <a:prstGeom prst="rect">
            <a:avLst/>
          </a:prstGeom>
          <a:noFill/>
        </p:spPr>
      </p:pic>
      <p:pic>
        <p:nvPicPr>
          <p:cNvPr id="55304" name="Picture 8" descr="http://im2-tub-ru.yandex.net/i?id=141919915-30-73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84784"/>
            <a:ext cx="2596515" cy="2071688"/>
          </a:xfrm>
          <a:prstGeom prst="rect">
            <a:avLst/>
          </a:prstGeom>
          <a:noFill/>
        </p:spPr>
      </p:pic>
      <p:pic>
        <p:nvPicPr>
          <p:cNvPr id="55308" name="Picture 12" descr="http://im3-tub-ru.yandex.net/i?id=123337956-65-73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260648"/>
            <a:ext cx="1552575" cy="2328863"/>
          </a:xfrm>
          <a:prstGeom prst="rect">
            <a:avLst/>
          </a:prstGeom>
          <a:noFill/>
        </p:spPr>
      </p:pic>
      <p:pic>
        <p:nvPicPr>
          <p:cNvPr id="9" name="Picture 7" descr="ANd9GcSb5nR7lQpD0C1fdkK5Xcqz4uT4gtoC-mN1YsbbHom_mkr8YMPH"/>
          <p:cNvPicPr>
            <a:picLocks noChangeAspect="1" noChangeArrowheads="1"/>
          </p:cNvPicPr>
          <p:nvPr/>
        </p:nvPicPr>
        <p:blipFill>
          <a:blip r:embed="rId6" cstate="print"/>
          <a:srcRect l="8824" r="11765"/>
          <a:stretch>
            <a:fillRect/>
          </a:stretch>
        </p:blipFill>
        <p:spPr bwMode="auto">
          <a:xfrm>
            <a:off x="5220072" y="4038600"/>
            <a:ext cx="2934806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Работник, служитель</a:t>
            </a:r>
            <a:endParaRPr lang="ru-RU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3825" y="3767137"/>
            <a:ext cx="3940175" cy="309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8" name="Picture 4" descr="http://lifeglobe.net/media/entry/260/22676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40568" y="1340768"/>
            <a:ext cx="3971925" cy="3105150"/>
          </a:xfrm>
          <a:prstGeom prst="rect">
            <a:avLst/>
          </a:prstGeom>
          <a:noFill/>
        </p:spPr>
      </p:pic>
      <p:pic>
        <p:nvPicPr>
          <p:cNvPr id="10" name="Picture 10" descr="http://im7-tub-ru.yandex.net/i?id=304603225-20-73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88147" y="1268760"/>
            <a:ext cx="4155853" cy="2300288"/>
          </a:xfrm>
          <a:prstGeom prst="rect">
            <a:avLst/>
          </a:prstGeom>
          <a:noFill/>
        </p:spPr>
      </p:pic>
      <p:pic>
        <p:nvPicPr>
          <p:cNvPr id="7" name="Picture 2" descr="http://im3-tub-ru.yandex.net/i?id=154791656-48-73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4586287"/>
            <a:ext cx="3407569" cy="22717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Воин, работник, служитель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b="1" u="sng" dirty="0" smtClean="0"/>
              <a:t>настроен на реальную цель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- </a:t>
            </a:r>
            <a:r>
              <a:rPr lang="ru-RU" sz="3100" dirty="0" smtClean="0"/>
              <a:t>целостен, </a:t>
            </a:r>
            <a:br>
              <a:rPr lang="ru-RU" sz="3100" dirty="0" smtClean="0"/>
            </a:br>
            <a:r>
              <a:rPr lang="ru-RU" sz="3100" dirty="0" smtClean="0"/>
              <a:t>- устойчив, </a:t>
            </a:r>
            <a:br>
              <a:rPr lang="ru-RU" sz="3100" dirty="0" smtClean="0"/>
            </a:br>
            <a:r>
              <a:rPr lang="ru-RU" sz="3100" dirty="0" smtClean="0"/>
              <a:t>- использует интуицию при движении к цели </a:t>
            </a:r>
            <a:br>
              <a:rPr lang="ru-RU" sz="3100" dirty="0" smtClean="0"/>
            </a:br>
            <a:r>
              <a:rPr lang="ru-RU" sz="3100" dirty="0" smtClean="0"/>
              <a:t>- погружен в реальность данной ситуации, </a:t>
            </a:r>
            <a:br>
              <a:rPr lang="ru-RU" sz="3100" dirty="0" smtClean="0"/>
            </a:br>
            <a:r>
              <a:rPr lang="ru-RU" sz="3100" dirty="0" smtClean="0"/>
              <a:t> - кураж на преграды с увеличением тонуса и устойчивости </a:t>
            </a:r>
            <a:br>
              <a:rPr lang="ru-RU" sz="3100" dirty="0" smtClean="0"/>
            </a:br>
            <a:r>
              <a:rPr lang="ru-RU" sz="3100" dirty="0" smtClean="0"/>
              <a:t>- может ударить, </a:t>
            </a:r>
            <a:r>
              <a:rPr lang="ru-RU" sz="3100" dirty="0" smtClean="0"/>
              <a:t>получает удовольствие от хорошего удара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 - послушен, </a:t>
            </a:r>
            <a:br>
              <a:rPr lang="ru-RU" sz="3100" dirty="0" smtClean="0"/>
            </a:br>
            <a:r>
              <a:rPr lang="ru-RU" sz="3100" dirty="0" smtClean="0"/>
              <a:t>-  часто напряжен, региден и телом, и поведением</a:t>
            </a:r>
            <a:endParaRPr lang="ru-RU" sz="3100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В коррекции роль </a:t>
            </a:r>
            <a:r>
              <a:rPr lang="ru-RU" sz="3600" b="1" dirty="0" smtClean="0"/>
              <a:t>Воина мы </a:t>
            </a:r>
            <a:r>
              <a:rPr lang="ru-RU" sz="3600" b="1" dirty="0" smtClean="0"/>
              <a:t>используем для простраивания: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200" dirty="0" smtClean="0"/>
              <a:t>- целостности тела</a:t>
            </a:r>
            <a:br>
              <a:rPr lang="ru-RU" sz="3200" dirty="0" smtClean="0"/>
            </a:br>
            <a:r>
              <a:rPr lang="ru-RU" sz="3200" dirty="0" smtClean="0"/>
              <a:t>- оси тела</a:t>
            </a:r>
            <a:br>
              <a:rPr lang="ru-RU" sz="3200" dirty="0" smtClean="0"/>
            </a:br>
            <a:r>
              <a:rPr lang="ru-RU" sz="3200" dirty="0" smtClean="0"/>
              <a:t>- опор тела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/>
              <a:t>для закрепления умений</a:t>
            </a:r>
            <a:r>
              <a:rPr lang="ru-RU" sz="3600" b="1" dirty="0" smtClean="0"/>
              <a:t>:</a:t>
            </a:r>
            <a:br>
              <a:rPr lang="ru-RU" sz="3600" b="1" dirty="0" smtClean="0"/>
            </a:br>
            <a:r>
              <a:rPr lang="ru-RU" sz="3200" dirty="0" smtClean="0"/>
              <a:t>- собираться и удерживать напряжение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- постоять за себя, наносить удары</a:t>
            </a:r>
            <a:br>
              <a:rPr lang="ru-RU" sz="3200" dirty="0" smtClean="0"/>
            </a:br>
            <a:r>
              <a:rPr lang="ru-RU" sz="3200" dirty="0" smtClean="0"/>
              <a:t>- слушаться приказаний</a:t>
            </a:r>
            <a:endParaRPr lang="ru-RU" sz="32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Работница - мать</a:t>
            </a:r>
            <a:endParaRPr lang="ru-RU" dirty="0"/>
          </a:p>
        </p:txBody>
      </p:sp>
      <p:pic>
        <p:nvPicPr>
          <p:cNvPr id="3" name="Picture 6" descr="pic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348880"/>
            <a:ext cx="4362450" cy="2917825"/>
          </a:xfrm>
          <a:prstGeom prst="rect">
            <a:avLst/>
          </a:prstGeom>
          <a:noFill/>
        </p:spPr>
      </p:pic>
      <p:pic>
        <p:nvPicPr>
          <p:cNvPr id="4" name="Picture 6" descr="pic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484784"/>
            <a:ext cx="4164013" cy="496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Мать - работница – подчинена какой-то внешней цели (не ребенку)</a:t>
            </a:r>
            <a:br>
              <a:rPr lang="ru-RU" sz="3600" dirty="0" smtClean="0"/>
            </a:br>
            <a:r>
              <a:rPr lang="ru-RU" sz="3600" dirty="0" smtClean="0"/>
              <a:t>Мать служитель – служит ребенку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И та, и другая для ребенка не очень значимы. Быть такими, как они, ребенок, как правило, не хочет.</a:t>
            </a:r>
            <a:endParaRPr lang="ru-RU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72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Нарушения , как правило, затрагивают те или иные целые уровни построения движений.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Коррекцию </a:t>
            </a:r>
            <a:r>
              <a:rPr lang="ru-RU" sz="3200" dirty="0" smtClean="0"/>
              <a:t>мы ведем </a:t>
            </a:r>
            <a:r>
              <a:rPr lang="ru-RU" sz="3200" dirty="0" smtClean="0"/>
              <a:t>от низших уровней к высшим. От афферентации к эфферентации каждого уровня. </a:t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Маг </a:t>
            </a:r>
            <a:r>
              <a:rPr lang="ru-RU" dirty="0" smtClean="0"/>
              <a:t>- расслабленность</a:t>
            </a:r>
            <a:endParaRPr lang="ru-RU" dirty="0"/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8" descr="1940-2387-thickbo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0412" y="3427412"/>
            <a:ext cx="4573588" cy="3430588"/>
          </a:xfrm>
          <a:prstGeom prst="rect">
            <a:avLst/>
          </a:prstGeom>
          <a:noFill/>
        </p:spPr>
      </p:pic>
      <p:pic>
        <p:nvPicPr>
          <p:cNvPr id="5" name="Picture 6" descr="http://img1.liveinternet.ru/images/attach/c/6/91/234/91234433_cBseFVP0wA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86174"/>
            <a:ext cx="3971925" cy="3171826"/>
          </a:xfrm>
          <a:prstGeom prst="rect">
            <a:avLst/>
          </a:prstGeom>
          <a:noFill/>
        </p:spPr>
      </p:pic>
      <p:pic>
        <p:nvPicPr>
          <p:cNvPr id="7" name="Picture 2" descr="http://im7-tub-ru.yandex.net/i?id=173583936-69-73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1268760"/>
            <a:ext cx="1905000" cy="1428750"/>
          </a:xfrm>
          <a:prstGeom prst="rect">
            <a:avLst/>
          </a:prstGeom>
          <a:noFill/>
        </p:spPr>
      </p:pic>
      <p:pic>
        <p:nvPicPr>
          <p:cNvPr id="41986" name="Picture 2" descr="http://im2-tub-ru.yandex.net/i?id=315158115-60-73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1772816"/>
            <a:ext cx="2543175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Маг </a:t>
            </a:r>
            <a:r>
              <a:rPr lang="ru-RU" dirty="0" smtClean="0"/>
              <a:t>- собранность</a:t>
            </a:r>
            <a:endParaRPr lang="ru-RU" dirty="0"/>
          </a:p>
        </p:txBody>
      </p:sp>
      <p:pic>
        <p:nvPicPr>
          <p:cNvPr id="35844" name="Picture 4" descr="http://im2-tub-ru.yandex.net/i?id=146059664-68-73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2571750" cy="1928813"/>
          </a:xfrm>
          <a:prstGeom prst="rect">
            <a:avLst/>
          </a:prstGeom>
          <a:noFill/>
        </p:spPr>
      </p:pic>
      <p:pic>
        <p:nvPicPr>
          <p:cNvPr id="35846" name="Picture 6" descr="http://im8-tub-ru.yandex.net/i?id=117844537-12-73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196752"/>
            <a:ext cx="1943100" cy="1943100"/>
          </a:xfrm>
          <a:prstGeom prst="rect">
            <a:avLst/>
          </a:prstGeom>
          <a:noFill/>
        </p:spPr>
      </p:pic>
      <p:pic>
        <p:nvPicPr>
          <p:cNvPr id="6" name="Picture 8" descr="http://www.prodigest.ru/pics/767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573016"/>
            <a:ext cx="3971925" cy="3038476"/>
          </a:xfrm>
          <a:prstGeom prst="rect">
            <a:avLst/>
          </a:prstGeom>
          <a:noFill/>
        </p:spPr>
      </p:pic>
      <p:pic>
        <p:nvPicPr>
          <p:cNvPr id="40962" name="Picture 2" descr="http://art.rin.ru/imagesbig/537_1.jpg"/>
          <p:cNvPicPr>
            <a:picLocks noChangeAspect="1" noChangeArrowheads="1"/>
          </p:cNvPicPr>
          <p:nvPr/>
        </p:nvPicPr>
        <p:blipFill>
          <a:blip r:embed="rId5" cstate="print"/>
          <a:srcRect r="17941" b="25012"/>
          <a:stretch>
            <a:fillRect/>
          </a:stretch>
        </p:blipFill>
        <p:spPr bwMode="auto">
          <a:xfrm>
            <a:off x="5580112" y="3645024"/>
            <a:ext cx="2962311" cy="29142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6858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Маг</a:t>
            </a:r>
            <a:br>
              <a:rPr lang="ru-RU" b="1" dirty="0" smtClean="0"/>
            </a:br>
            <a:r>
              <a:rPr lang="ru-RU" sz="3100" b="1" u="sng" dirty="0" smtClean="0"/>
              <a:t>получает удовольствие, решая задачи</a:t>
            </a:r>
            <a:br>
              <a:rPr lang="ru-RU" sz="3100" b="1" u="sng" dirty="0" smtClean="0"/>
            </a:br>
            <a:r>
              <a:rPr lang="ru-RU" sz="2800" i="1" dirty="0" smtClean="0">
                <a:solidFill>
                  <a:srgbClr val="000066"/>
                </a:solidFill>
              </a:rPr>
              <a:t> 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- самое изменчивое и самое послушное тело</a:t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- интуиция мышления и поведения</a:t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- реальность и представления тесно связаны, проникают друг в друга</a:t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- почти не контролирует окружающих, хорошо контролирует себя</a:t>
            </a:r>
            <a:br>
              <a:rPr lang="ru-RU" sz="3100" dirty="0" smtClean="0"/>
            </a:br>
            <a:r>
              <a:rPr lang="ru-RU" sz="3100" dirty="0" smtClean="0"/>
              <a:t>- преграда воспринимается как задача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- практически не зависит от окружения</a:t>
            </a:r>
            <a:br>
              <a:rPr lang="ru-RU" sz="31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6583362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В коррекции роль </a:t>
            </a:r>
            <a:r>
              <a:rPr lang="ru-RU" sz="4000" b="1" dirty="0" smtClean="0"/>
              <a:t>Мага мы </a:t>
            </a:r>
            <a:r>
              <a:rPr lang="ru-RU" sz="4000" b="1" dirty="0" smtClean="0"/>
              <a:t>используем для простраивания: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- восприятия целостного тела</a:t>
            </a:r>
            <a:br>
              <a:rPr lang="ru-RU" sz="3600" dirty="0" smtClean="0"/>
            </a:br>
            <a:r>
              <a:rPr lang="ru-RU" sz="3600" dirty="0" smtClean="0"/>
              <a:t>- включения интуиции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/>
              <a:t>для закрепления умений: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- умения расслабляться и собираться в «один комок»</a:t>
            </a:r>
            <a:br>
              <a:rPr lang="ru-RU" sz="3600" dirty="0" smtClean="0"/>
            </a:br>
            <a:r>
              <a:rPr lang="ru-RU" sz="3600" dirty="0" smtClean="0"/>
              <a:t>- чувствовать свою силу и свои возможности</a:t>
            </a:r>
            <a:endParaRPr lang="ru-RU" sz="36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Мать в роли Мага ускользает от ребенка и от близкого общения с ним. </a:t>
            </a:r>
            <a:br>
              <a:rPr lang="ru-RU" sz="3600" dirty="0" smtClean="0"/>
            </a:br>
            <a:r>
              <a:rPr lang="ru-RU" sz="3600" dirty="0" smtClean="0"/>
              <a:t>Ребенок воспринимается как задача, которую Маг решает довольно успешно.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Ребенок часто обижается на такую мать. Но, если Маг – бабушка, она становится для него значимой.</a:t>
            </a:r>
            <a:endParaRPr lang="ru-RU" sz="36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Шут </a:t>
            </a:r>
            <a:br>
              <a:rPr lang="ru-RU" sz="4000" dirty="0" smtClean="0"/>
            </a:br>
            <a:endParaRPr lang="ru-RU" sz="1200" dirty="0"/>
          </a:p>
        </p:txBody>
      </p:sp>
      <p:pic>
        <p:nvPicPr>
          <p:cNvPr id="31746" name="Picture 2" descr="http://www.peoples.ru/state/comedian/ivan_balakirev/balakirev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3971925" cy="2952751"/>
          </a:xfrm>
          <a:prstGeom prst="rect">
            <a:avLst/>
          </a:prstGeom>
          <a:noFill/>
        </p:spPr>
      </p:pic>
      <p:pic>
        <p:nvPicPr>
          <p:cNvPr id="31748" name="Picture 4" descr="http://www.kinodrive.com/kino/lr-Jim-Carrey_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843528"/>
            <a:ext cx="2409825" cy="3014472"/>
          </a:xfrm>
          <a:prstGeom prst="rect">
            <a:avLst/>
          </a:prstGeom>
          <a:noFill/>
        </p:spPr>
      </p:pic>
      <p:pic>
        <p:nvPicPr>
          <p:cNvPr id="8" name="Picture 5" descr="illu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4437112"/>
            <a:ext cx="2819400" cy="2199132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404664"/>
            <a:ext cx="16764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8" descr="http://im8-tub-ru.yandex.net/i?id=314733723-26-73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2060848"/>
            <a:ext cx="1290161" cy="1843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Шут</a:t>
            </a:r>
            <a:endParaRPr lang="ru-RU" b="1" dirty="0"/>
          </a:p>
        </p:txBody>
      </p:sp>
      <p:pic>
        <p:nvPicPr>
          <p:cNvPr id="32770" name="Picture 2" descr="http://im8-tub-ru.yandex.net/i?id=96625954-66-73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2495169" cy="2528888"/>
          </a:xfrm>
          <a:prstGeom prst="rect">
            <a:avLst/>
          </a:prstGeom>
          <a:noFill/>
        </p:spPr>
      </p:pic>
      <p:pic>
        <p:nvPicPr>
          <p:cNvPr id="32772" name="Picture 4" descr="http://im8-tub-ru.yandex.net/i?id=123285584-41-73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933056"/>
            <a:ext cx="1991201" cy="2643188"/>
          </a:xfrm>
          <a:prstGeom prst="rect">
            <a:avLst/>
          </a:prstGeom>
          <a:noFill/>
        </p:spPr>
      </p:pic>
      <p:pic>
        <p:nvPicPr>
          <p:cNvPr id="32774" name="Picture 6" descr="http://im7-tub-ru.yandex.net/i?id=167649016-35-73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692696"/>
            <a:ext cx="1495044" cy="2057400"/>
          </a:xfrm>
          <a:prstGeom prst="rect">
            <a:avLst/>
          </a:prstGeom>
          <a:noFill/>
        </p:spPr>
      </p:pic>
      <p:pic>
        <p:nvPicPr>
          <p:cNvPr id="32776" name="Picture 8" descr="http://www.miloserdie.ru/pic/Surikov006_122227049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3717032"/>
            <a:ext cx="2314575" cy="2857500"/>
          </a:xfrm>
          <a:prstGeom prst="rect">
            <a:avLst/>
          </a:prstGeom>
          <a:noFill/>
        </p:spPr>
      </p:pic>
      <p:pic>
        <p:nvPicPr>
          <p:cNvPr id="10" name="Picture 6" descr="http://img0.liveinternet.ru/images/attach/b/3/22/907/22907820_chapli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1916832"/>
            <a:ext cx="2143125" cy="3886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658336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Шут - </a:t>
            </a:r>
            <a:br>
              <a:rPr lang="ru-RU" b="1" dirty="0" smtClean="0"/>
            </a:br>
            <a:r>
              <a:rPr lang="ru-RU" sz="3100" i="1" u="sng" dirty="0" smtClean="0">
                <a:solidFill>
                  <a:srgbClr val="000066"/>
                </a:solidFill>
              </a:rPr>
              <a:t> регулирует напряжение </a:t>
            </a:r>
            <a:br>
              <a:rPr lang="ru-RU" sz="3100" i="1" u="sng" dirty="0" smtClean="0">
                <a:solidFill>
                  <a:srgbClr val="000066"/>
                </a:solidFill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700" dirty="0" smtClean="0"/>
              <a:t>- </a:t>
            </a:r>
            <a:r>
              <a:rPr lang="ru-RU" sz="2700" dirty="0" err="1" smtClean="0"/>
              <a:t>тонически</a:t>
            </a:r>
            <a:r>
              <a:rPr lang="ru-RU" sz="2700" dirty="0" smtClean="0"/>
              <a:t> послушное тело</a:t>
            </a:r>
            <a:br>
              <a:rPr lang="ru-RU" sz="2700" dirty="0" smtClean="0"/>
            </a:br>
            <a:r>
              <a:rPr lang="ru-RU" sz="2700" dirty="0" smtClean="0"/>
              <a:t>- самое целостное тело </a:t>
            </a:r>
            <a:br>
              <a:rPr lang="ru-RU" sz="2700" dirty="0" smtClean="0"/>
            </a:br>
            <a:r>
              <a:rPr lang="ru-RU" sz="2700" dirty="0" smtClean="0"/>
              <a:t>- физическая и психическая устойчивость при </a:t>
            </a:r>
            <a:br>
              <a:rPr lang="ru-RU" sz="2700" dirty="0" smtClean="0"/>
            </a:br>
            <a:r>
              <a:rPr lang="ru-RU" sz="2700" dirty="0" smtClean="0"/>
              <a:t>- изменчивости позы  и поведения</a:t>
            </a:r>
            <a:br>
              <a:rPr lang="ru-RU" sz="2700" dirty="0" smtClean="0"/>
            </a:br>
            <a:r>
              <a:rPr lang="ru-RU" sz="2700" dirty="0" smtClean="0"/>
              <a:t> - допустимы любые позы и любое поведение </a:t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- включено древнее восприятие и интуиция</a:t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- четкое разделение реального и выдуманного мира</a:t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- легко подстраивается под любое окружения и </a:t>
            </a:r>
            <a:br>
              <a:rPr lang="ru-RU" sz="2700" dirty="0" smtClean="0"/>
            </a:br>
            <a:r>
              <a:rPr lang="ru-RU" sz="2700" dirty="0" smtClean="0"/>
              <a:t> - легко ускользает из него</a:t>
            </a:r>
            <a:endParaRPr lang="ru-RU" sz="27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В коррекции роль </a:t>
            </a:r>
            <a:r>
              <a:rPr lang="ru-RU" sz="3200" b="1" dirty="0" smtClean="0"/>
              <a:t>Шута мы </a:t>
            </a:r>
            <a:r>
              <a:rPr lang="ru-RU" sz="3200" b="1" dirty="0" smtClean="0"/>
              <a:t>используем для простраивания: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- целостности тела</a:t>
            </a:r>
            <a:br>
              <a:rPr lang="ru-RU" sz="3200" dirty="0" smtClean="0"/>
            </a:br>
            <a:r>
              <a:rPr lang="ru-RU" sz="3200" dirty="0" smtClean="0"/>
              <a:t>- оси </a:t>
            </a:r>
            <a:r>
              <a:rPr lang="ru-RU" sz="3200" dirty="0" smtClean="0"/>
              <a:t>тела</a:t>
            </a:r>
            <a:br>
              <a:rPr lang="ru-RU" sz="3200" dirty="0" smtClean="0"/>
            </a:br>
            <a:r>
              <a:rPr lang="ru-RU" sz="3200" dirty="0" smtClean="0"/>
              <a:t>- позных автоматизмов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/>
              <a:t>для закрепления умений: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- владеть собой и собственным тонусом - напряжением/расслаблением тела</a:t>
            </a:r>
            <a:br>
              <a:rPr lang="ru-RU" sz="3200" dirty="0" smtClean="0"/>
            </a:br>
            <a:r>
              <a:rPr lang="ru-RU" sz="3200" dirty="0" smtClean="0"/>
              <a:t>- устойчивости и стабильности</a:t>
            </a:r>
            <a:br>
              <a:rPr lang="ru-RU" sz="3200" dirty="0" smtClean="0"/>
            </a:br>
            <a:r>
              <a:rPr lang="ru-RU" sz="3200" dirty="0" smtClean="0"/>
              <a:t>- пользоваться интуицией </a:t>
            </a:r>
            <a:br>
              <a:rPr lang="ru-RU" sz="3200" dirty="0" smtClean="0"/>
            </a:br>
            <a:r>
              <a:rPr lang="ru-RU" sz="3200" dirty="0" smtClean="0"/>
              <a:t>- разделять реальный и придуманный мир</a:t>
            </a:r>
            <a:endParaRPr lang="ru-RU" sz="32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72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Мам, в устойчивой роли Шута, мы пока не встречали.</a:t>
            </a:r>
            <a:br>
              <a:rPr lang="ru-RU" sz="3600" dirty="0" smtClean="0"/>
            </a:br>
            <a:r>
              <a:rPr lang="ru-RU" sz="3600" dirty="0" smtClean="0"/>
              <a:t>Но все мамы часто используют эту роль в общении с ребенком – сгладить напряжение, развеселить, поиграть и т.п.</a:t>
            </a:r>
            <a:endParaRPr lang="ru-RU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 процессе коррекционной работы мы видим, </a:t>
            </a:r>
            <a:r>
              <a:rPr lang="ru-RU" sz="3200" dirty="0" smtClean="0"/>
              <a:t>что, при восстановлении того или иного уровня, многие </a:t>
            </a:r>
            <a:r>
              <a:rPr lang="ru-RU" sz="3200" dirty="0" smtClean="0"/>
              <a:t>физические особенности тела, на более высоких уровнях построения психики, становятся особенностями психики и поведения человека</a:t>
            </a:r>
            <a:r>
              <a:rPr lang="ru-RU" sz="3200" dirty="0" smtClean="0"/>
              <a:t>.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38538"/>
          </a:xfrm>
        </p:spPr>
        <p:txBody>
          <a:bodyPr>
            <a:normAutofit/>
          </a:bodyPr>
          <a:lstStyle/>
          <a:p>
            <a:r>
              <a:rPr lang="ru-RU" sz="5400" b="1" i="1" dirty="0" smtClean="0"/>
              <a:t>Спасибо за внимание</a:t>
            </a:r>
            <a:endParaRPr lang="ru-RU" sz="5400" b="1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 другой стороны, каждая архетипическая Роль, принимаемая человеком, опирается на те или </a:t>
            </a:r>
            <a:r>
              <a:rPr lang="ru-RU" sz="3200" dirty="0" smtClean="0"/>
              <a:t>иные </a:t>
            </a:r>
            <a:r>
              <a:rPr lang="ru-RU" sz="3200" dirty="0" smtClean="0"/>
              <a:t>свойства каждого уровня</a:t>
            </a:r>
            <a:r>
              <a:rPr lang="ru-RU" sz="3200" dirty="0" smtClean="0"/>
              <a:t>.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И эти особенности, сильные стороны каждой Роли, мы можем использовать в коррекции и тела, и поведения человека.</a:t>
            </a:r>
            <a:endParaRPr lang="ru-RU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Позно-тонические</a:t>
            </a:r>
            <a:r>
              <a:rPr lang="ru-RU" b="1" dirty="0" smtClean="0"/>
              <a:t> характеристики </a:t>
            </a:r>
            <a:r>
              <a:rPr lang="ru-RU" b="1" dirty="0" smtClean="0"/>
              <a:t>тела </a:t>
            </a:r>
            <a:r>
              <a:rPr lang="ru-RU" sz="3600" dirty="0" smtClean="0"/>
              <a:t>(уровень </a:t>
            </a:r>
            <a:r>
              <a:rPr lang="ru-RU" sz="3600" dirty="0" smtClean="0"/>
              <a:t>А):</a:t>
            </a:r>
            <a:br>
              <a:rPr lang="ru-RU" sz="3600" dirty="0" smtClean="0"/>
            </a:br>
            <a:r>
              <a:rPr lang="ru-RU" sz="3200" dirty="0" smtClean="0"/>
              <a:t>- целостность</a:t>
            </a:r>
            <a:br>
              <a:rPr lang="ru-RU" sz="3200" dirty="0" smtClean="0"/>
            </a:br>
            <a:r>
              <a:rPr lang="ru-RU" sz="3200" dirty="0" smtClean="0"/>
              <a:t>- устойчивость</a:t>
            </a:r>
            <a:br>
              <a:rPr lang="ru-RU" sz="3200" dirty="0" smtClean="0"/>
            </a:br>
            <a:r>
              <a:rPr lang="ru-RU" sz="3200" dirty="0" smtClean="0"/>
              <a:t>-стабильность </a:t>
            </a:r>
            <a:r>
              <a:rPr lang="ru-RU" sz="3200" dirty="0" smtClean="0"/>
              <a:t>/</a:t>
            </a:r>
            <a:r>
              <a:rPr lang="ru-RU" sz="3200" dirty="0" smtClean="0"/>
              <a:t>лабильность</a:t>
            </a:r>
            <a:br>
              <a:rPr lang="ru-RU" sz="3200" dirty="0" smtClean="0"/>
            </a:br>
            <a:r>
              <a:rPr lang="ru-RU" sz="3200" dirty="0" smtClean="0"/>
              <a:t>- наличие/отсутствие напряжения </a:t>
            </a:r>
            <a:br>
              <a:rPr lang="ru-RU" sz="3200" dirty="0" smtClean="0"/>
            </a:br>
            <a:r>
              <a:rPr lang="ru-RU" sz="3200" dirty="0" smtClean="0"/>
              <a:t>- ригидность/изменчивость </a:t>
            </a:r>
            <a:r>
              <a:rPr lang="ru-RU" sz="3200" dirty="0" smtClean="0"/>
              <a:t>позы </a:t>
            </a:r>
            <a:br>
              <a:rPr lang="ru-RU" sz="3200" dirty="0" smtClean="0"/>
            </a:br>
            <a:r>
              <a:rPr lang="ru-RU" sz="3200" dirty="0" smtClean="0"/>
              <a:t>- наличие и удержание оси тела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На более высоких уровнях, выступают как характеристики психического состояния человека.</a:t>
            </a:r>
            <a:endParaRPr lang="ru-RU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/>
          <a:lstStyle/>
          <a:p>
            <a:r>
              <a:rPr lang="ru-RU" b="1" dirty="0" smtClean="0"/>
              <a:t>Автоматизмы (уровень В):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200" dirty="0" smtClean="0"/>
              <a:t>Стимулирования и растормаживание автоматизмов движения ведет к растормаживанию врожденных автоматизмов мышления и речи, </a:t>
            </a:r>
            <a:r>
              <a:rPr lang="ru-RU" sz="3200" dirty="0" smtClean="0"/>
              <a:t>автоматизмов </a:t>
            </a:r>
            <a:r>
              <a:rPr lang="ru-RU" sz="3200" dirty="0" smtClean="0"/>
              <a:t>восприятия и принятия решений - интуиция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Отношение с реальным Миром  </a:t>
            </a:r>
            <a:br>
              <a:rPr lang="ru-RU" b="1" dirty="0" smtClean="0"/>
            </a:br>
            <a:r>
              <a:rPr lang="ru-RU" b="1" dirty="0" smtClean="0"/>
              <a:t>(уровень С ):</a:t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Восприятие реального тела в реальном мире – становится основой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 целостного </a:t>
            </a:r>
            <a:r>
              <a:rPr lang="ru-RU" sz="3600" dirty="0" smtClean="0"/>
              <a:t>сознания </a:t>
            </a:r>
            <a:r>
              <a:rPr lang="ru-RU" sz="3600" dirty="0" smtClean="0"/>
              <a:t>(восприятие СЕБЯ).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 </a:t>
            </a:r>
            <a:r>
              <a:rPr lang="ru-RU" sz="3600" dirty="0" smtClean="0"/>
              <a:t>Восприятие объектов реального мира формирует</a:t>
            </a:r>
            <a:br>
              <a:rPr lang="ru-RU" sz="3600" dirty="0" smtClean="0"/>
            </a:br>
            <a:r>
              <a:rPr lang="ru-RU" sz="3600" dirty="0" smtClean="0"/>
              <a:t>- </a:t>
            </a:r>
            <a:r>
              <a:rPr lang="ru-RU" sz="3600" dirty="0" smtClean="0"/>
              <a:t>контроль окружающих и себя</a:t>
            </a:r>
            <a:br>
              <a:rPr lang="ru-RU" sz="3600" dirty="0" smtClean="0"/>
            </a:br>
            <a:r>
              <a:rPr lang="ru-RU" sz="3600" dirty="0" smtClean="0"/>
              <a:t>- кураж на </a:t>
            </a:r>
            <a:r>
              <a:rPr lang="ru-RU" sz="3600" dirty="0" smtClean="0"/>
              <a:t>преграды</a:t>
            </a:r>
            <a:br>
              <a:rPr lang="ru-RU" sz="3600" dirty="0" smtClean="0"/>
            </a:br>
            <a:r>
              <a:rPr lang="ru-RU" sz="3600" dirty="0" smtClean="0"/>
              <a:t>- умение ударить или отстоять свое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29600" cy="658336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Тело </a:t>
            </a:r>
            <a:r>
              <a:rPr lang="ru-RU" b="1" dirty="0" smtClean="0"/>
              <a:t>в представляемом мире (уровень </a:t>
            </a:r>
            <a:r>
              <a:rPr lang="en-US" b="1" dirty="0" smtClean="0"/>
              <a:t>D</a:t>
            </a:r>
            <a:r>
              <a:rPr lang="ru-RU" b="1" dirty="0" smtClean="0"/>
              <a:t>)</a:t>
            </a:r>
            <a:br>
              <a:rPr lang="ru-RU" b="1" dirty="0" smtClean="0"/>
            </a:br>
            <a:r>
              <a:rPr lang="ru-RU" sz="3600" dirty="0" smtClean="0"/>
              <a:t> – уровень, где </a:t>
            </a:r>
            <a:r>
              <a:rPr lang="ru-RU" sz="3600" dirty="0" smtClean="0"/>
              <a:t>главенствует коллективное бессознательное, мифологическое мышление и </a:t>
            </a:r>
            <a:r>
              <a:rPr lang="ru-RU" sz="3600" dirty="0" err="1" smtClean="0"/>
              <a:t>архетипические</a:t>
            </a:r>
            <a:r>
              <a:rPr lang="ru-RU" sz="3600" dirty="0" smtClean="0"/>
              <a:t> Роли)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dirty="0" smtClean="0"/>
              <a:t>Целостность и послушность реального тела на этом уровне становится основой</a:t>
            </a:r>
            <a:br>
              <a:rPr lang="ru-RU" sz="3600" dirty="0" smtClean="0"/>
            </a:br>
            <a:r>
              <a:rPr lang="ru-RU" sz="3600" dirty="0" smtClean="0"/>
              <a:t>- восприятия и поведения человека в мифологических или представляемых ситуациях</a:t>
            </a:r>
            <a:br>
              <a:rPr lang="ru-RU" sz="3600" dirty="0" smtClean="0"/>
            </a:br>
            <a:r>
              <a:rPr lang="ru-RU" sz="3600" dirty="0" smtClean="0"/>
              <a:t>- основой Роли и ролевого поведения.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261</Words>
  <Application>Microsoft Office PowerPoint</Application>
  <PresentationFormat>Экран (4:3)</PresentationFormat>
  <Paragraphs>40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Особенности тела в различных   ролях Театра архетипов                   Максимова Елена Владимировна   -Руководитель научно-методической группы  Социального Центра «Развитие»,  Действительный член ППЛ, Россия, Москва   1 ЕВРОАЗИАТСКИЙ КОНГРЕСС ПО ПСИХОТЕРАПИИ. МОСКВА, 2013 ГОД</vt:lpstr>
      <vt:lpstr>  Мы работаем с тяжелыми детьми инвалидами (аутисты, ДЦП, СДВГ, задержки психического и речевого развития).  И их родителями. Поскольку рождение особого ребенка всегда является большим стрессом для всей семьи.  Наша работа опирается на теорию построения движений Н.А.Бернштейна.   </vt:lpstr>
      <vt:lpstr>Нарушения , как правило, затрагивают те или иные целые уровни построения движений.   Коррекцию мы ведем от низших уровней к высшим. От афферентации к эфферентации каждого уровня.  </vt:lpstr>
      <vt:lpstr>В процессе коррекционной работы мы видим, что, при восстановлении того или иного уровня, многие физические особенности тела, на более высоких уровнях построения психики, становятся особенностями психики и поведения человека.  </vt:lpstr>
      <vt:lpstr>С другой стороны, каждая архетипическая Роль, принимаемая человеком, опирается на те или иные свойства каждого уровня.  И эти особенности, сильные стороны каждой Роли, мы можем использовать в коррекции и тела, и поведения человека.</vt:lpstr>
      <vt:lpstr>Позно-тонические характеристики тела (уровень А): - целостность - устойчивость -стабильность /лабильность - наличие/отсутствие напряжения  - ригидность/изменчивость позы  - наличие и удержание оси тела  На более высоких уровнях, выступают как характеристики психического состояния человека.</vt:lpstr>
      <vt:lpstr>Автоматизмы (уровень В):  Стимулирования и растормаживание автоматизмов движения ведет к растормаживанию врожденных автоматизмов мышления и речи, автоматизмов восприятия и принятия решений - интуиция  </vt:lpstr>
      <vt:lpstr>  Отношение с реальным Миром   (уровень С ):  Восприятие реального тела в реальном мире – становится основой   целостного сознания (восприятие СЕБЯ).   Восприятие объектов реального мира формирует - контроль окружающих и себя - кураж на преграды - умение ударить или отстоять свое   </vt:lpstr>
      <vt:lpstr>     Тело в представляемом мире (уровень D)  – уровень, где главенствует коллективное бессознательное, мифологическое мышление и архетипические Роли)  Целостность и послушность реального тела на этом уровне становится основой - восприятия и поведения человека в мифологических или представляемых ситуациях - основой Роли и ролевого поведения.       </vt:lpstr>
      <vt:lpstr>Иначе формируется «придуманное» тело, которое зависит от окружения и принятых на себя Ролей.</vt:lpstr>
      <vt:lpstr>Короли</vt:lpstr>
      <vt:lpstr>Королевы</vt:lpstr>
      <vt:lpstr>Короли и королевы:  (управляет, несет ответственность)    - целостны - устойчивы -  стабильны - целостная  устойчивая ось тела  -древнее восприятие тела становится основой интуиции - полностью реальны - контролирует и мир, и ситуацию, и себя - практически не зависят от окружения - может ударить сам, но, чаще, приказывает</vt:lpstr>
      <vt:lpstr>  В коррекции роль Короля мы используем для простраивания: - целостности тела - оси тела - опор тела  для закрепления умений: - объединять реальный и придуманный мир - контролировать себя - контролировать окружающих - руководить окружающими  </vt:lpstr>
      <vt:lpstr>Король – отец, королева - мать</vt:lpstr>
      <vt:lpstr>Король – отец, королева – мать значимы для ребенка – он хочет им подражать, им нравится, быть такими как они.</vt:lpstr>
      <vt:lpstr>Принц</vt:lpstr>
      <vt:lpstr>Принцесса</vt:lpstr>
      <vt:lpstr> Принц и принцесса погружен в чувствования себя и мира, увлекается и увлекает   - тонус часто снижен  - часто слабые опоры,  - слабая устойчивость,  -повышенная чувствительность, эмоциональность - тело свободно, текуче  - поза и поведение изменчивы,  зависят от настроения  - часто развита интуиция (куда-то несет) - часто путает реальный и придуманный мир - и себя, и других контролируют плохо - преграда, часто воспринимается как остановка пути, без желания что-то делать - скорее расслабиться и ускользнет, чем будет настаивать </vt:lpstr>
      <vt:lpstr>В коррекции роль Принца мы используем для закрепления умений:  - чувствовать себя и мир - наслаждаться собой и миром - пользоваться интуицией - снижать агрессивность </vt:lpstr>
      <vt:lpstr>Мать – Принцесса – подружка для своих детей</vt:lpstr>
      <vt:lpstr>Переход из Принца в Короля</vt:lpstr>
      <vt:lpstr>Переход из Принца в Короля</vt:lpstr>
      <vt:lpstr>Воин, служитель</vt:lpstr>
      <vt:lpstr>Работник, служитель</vt:lpstr>
      <vt:lpstr>Воин, работник, служитель настроен на реальную цель  - целостен,  - устойчив,  - использует интуицию при движении к цели  - погружен в реальность данной ситуации,   - кураж на преграды с увеличением тонуса и устойчивости  - может ударить, получает удовольствие от хорошего удара  - послушен,  -  часто напряжен, региден и телом, и поведением</vt:lpstr>
      <vt:lpstr>В коррекции роль Воина мы используем для простраивания: - целостности тела - оси тела - опор тела  для закрепления умений: - собираться и удерживать напряжение - постоять за себя, наносить удары - слушаться приказаний</vt:lpstr>
      <vt:lpstr>Работница - мать</vt:lpstr>
      <vt:lpstr>Мать - работница – подчинена какой-то внешней цели (не ребенку) Мать служитель – служит ребенку  И та, и другая для ребенка не очень значимы. Быть такими, как они, ребенок, как правило, не хочет.</vt:lpstr>
      <vt:lpstr>Маг - расслабленность</vt:lpstr>
      <vt:lpstr>Маг - собранность</vt:lpstr>
      <vt:lpstr>   Маг получает удовольствие, решая задачи   - самое изменчивое и самое послушное тело  - интуиция мышления и поведения  - реальность и представления тесно связаны, проникают друг в друга  - почти не контролирует окружающих, хорошо контролирует себя - преграда воспринимается как задача - практически не зависит от окружения    </vt:lpstr>
      <vt:lpstr>В коррекции роль Мага мы используем для простраивания: - восприятия целостного тела - включения интуиции  для закрепления умений: - умения расслабляться и собираться в «один комок» - чувствовать свою силу и свои возможности</vt:lpstr>
      <vt:lpstr>Мать в роли Мага ускользает от ребенка и от близкого общения с ним.  Ребенок воспринимается как задача, которую Маг решает довольно успешно.  Ребенок часто обижается на такую мать. Но, если Маг – бабушка, она становится для него значимой.</vt:lpstr>
      <vt:lpstr>Шут  </vt:lpstr>
      <vt:lpstr>Шут</vt:lpstr>
      <vt:lpstr>Шут -   регулирует напряжение   - тонически послушное тело - самое целостное тело  - физическая и психическая устойчивость при  - изменчивости позы  и поведения  - допустимы любые позы и любое поведение   - включено древнее восприятие и интуиция  - четкое разделение реального и выдуманного мира  - легко подстраивается под любое окружения и   - легко ускользает из него</vt:lpstr>
      <vt:lpstr>В коррекции роль Шута мы используем для простраивания: - целостности тела - оси тела - позных автоматизмов   для закрепления умений: - владеть собой и собственным тонусом - напряжением/расслаблением тела - устойчивости и стабильности - пользоваться интуицией  - разделять реальный и придуманный мир</vt:lpstr>
      <vt:lpstr>Мам, в устойчивой роли Шута, мы пока не встречали. Но все мамы часто используют эту роль в общении с ребенком – сгладить напряжение, развеселить, поиграть и т.п.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Максимова</cp:lastModifiedBy>
  <cp:revision>46</cp:revision>
  <dcterms:modified xsi:type="dcterms:W3CDTF">2013-07-08T00:41:49Z</dcterms:modified>
</cp:coreProperties>
</file>