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62" r:id="rId6"/>
    <p:sldId id="260" r:id="rId7"/>
    <p:sldId id="263" r:id="rId8"/>
    <p:sldId id="261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ОСОБЕННОСТИ ТЕЛА ТЕРАПЕВТА ПРИ РАБОТЕ С КЛИЕНТОМ НА РАЗНЫХ УРОВНЯХ ПОСТРОЕНИЯ ДВИЖЕНИЙ (Н.А.БЕРНШТЕЙН)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000" b="1" i="1" dirty="0" smtClean="0"/>
              <a:t>  Максимова Е.В</a:t>
            </a:r>
            <a:r>
              <a:rPr lang="ru-RU" b="1" i="1" dirty="0" smtClean="0"/>
              <a:t>. </a:t>
            </a:r>
            <a:r>
              <a:rPr lang="ru-RU" dirty="0" smtClean="0"/>
              <a:t> Государственное бюджетное образовательное учреждение города Москвы центр лечебной педагогики и дифференцированного обучения "Наш дом"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omstol.info/wp-content/uploads/2012/08/yud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547872" cy="285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1.liveinternet.ru/images/attach/c/10/109/923/109923295_Z9PsKtjJbtSmM5RBloN0bVqXV7.jpg"/>
          <p:cNvPicPr/>
          <p:nvPr/>
        </p:nvPicPr>
        <p:blipFill>
          <a:blip r:embed="rId3" cstate="print"/>
          <a:srcRect r="14764" b="17717"/>
          <a:stretch>
            <a:fillRect/>
          </a:stretch>
        </p:blipFill>
        <p:spPr bwMode="auto">
          <a:xfrm>
            <a:off x="5076056" y="3501008"/>
            <a:ext cx="5063370" cy="244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rv0.lori-images.net/ruki-pianista-0005550720-preview.jpg"/>
          <p:cNvPicPr/>
          <p:nvPr/>
        </p:nvPicPr>
        <p:blipFill>
          <a:blip r:embed="rId4" cstate="print"/>
          <a:srcRect t="13184" b="21754"/>
          <a:stretch>
            <a:fillRect/>
          </a:stretch>
        </p:blipFill>
        <p:spPr bwMode="auto">
          <a:xfrm>
            <a:off x="4572000" y="332656"/>
            <a:ext cx="5469255" cy="266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usanin.udm.ru/upload/iblock/799/799ca366e7a74d19ddde02c6c88151a6.jpg"/>
          <p:cNvPicPr/>
          <p:nvPr/>
        </p:nvPicPr>
        <p:blipFill>
          <a:blip r:embed="rId5" cstate="print"/>
          <a:srcRect l="23622" b="26554"/>
          <a:stretch>
            <a:fillRect/>
          </a:stretch>
        </p:blipFill>
        <p:spPr bwMode="auto">
          <a:xfrm>
            <a:off x="0" y="3945391"/>
            <a:ext cx="4537204" cy="29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Уровни построения движений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А – Руброспинальный уровень </a:t>
            </a:r>
            <a:r>
              <a:rPr lang="ru-RU" sz="2400" b="1" dirty="0" err="1" smtClean="0"/>
              <a:t>палеокинетических</a:t>
            </a:r>
            <a:r>
              <a:rPr lang="ru-RU" sz="2400" b="1" dirty="0" smtClean="0"/>
              <a:t> регуляций.</a:t>
            </a:r>
            <a:r>
              <a:rPr lang="ru-RU" sz="2400" dirty="0" smtClean="0"/>
              <a:t> Уровень регуляции тонуса организма, в первую очередь его нервной и мышечной системы.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V – Автономная нервная система («Брюшко»)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В – Уровень </a:t>
            </a:r>
            <a:r>
              <a:rPr lang="ru-RU" sz="2400" b="1" dirty="0" err="1" smtClean="0"/>
              <a:t>синергий</a:t>
            </a:r>
            <a:r>
              <a:rPr lang="ru-RU" sz="2400" b="1" dirty="0" smtClean="0"/>
              <a:t> и штампов или </a:t>
            </a:r>
            <a:r>
              <a:rPr lang="ru-RU" sz="2400" b="1" dirty="0" err="1" smtClean="0"/>
              <a:t>таламо-паллидарный</a:t>
            </a:r>
            <a:r>
              <a:rPr lang="ru-RU" sz="2400" b="1" dirty="0" smtClean="0"/>
              <a:t> уровень </a:t>
            </a:r>
            <a:r>
              <a:rPr lang="ru-RU" sz="2400" dirty="0" smtClean="0"/>
              <a:t>руководит всеми основными двигательными автоматизмами тела в целом. </a:t>
            </a: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С – </a:t>
            </a:r>
            <a:r>
              <a:rPr lang="ru-RU" sz="2400" b="1" dirty="0" err="1" smtClean="0"/>
              <a:t>Пирамидно-стриальный</a:t>
            </a:r>
            <a:r>
              <a:rPr lang="ru-RU" sz="2400" b="1" dirty="0" smtClean="0"/>
              <a:t> уровень пространственного поля.</a:t>
            </a:r>
            <a:r>
              <a:rPr lang="ru-RU" sz="2400" dirty="0" smtClean="0"/>
              <a:t>  Уровень реального, «здесь и сейчас», восприятия пространства и действий в нем.</a:t>
            </a: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Д – </a:t>
            </a:r>
            <a:r>
              <a:rPr lang="ru-RU" sz="2400" b="1" dirty="0" err="1" smtClean="0"/>
              <a:t>Теменно-премоторный</a:t>
            </a:r>
            <a:r>
              <a:rPr lang="ru-RU" sz="2400" b="1" dirty="0" smtClean="0"/>
              <a:t> уровень действий.</a:t>
            </a:r>
            <a:r>
              <a:rPr lang="ru-RU" sz="2400" dirty="0" smtClean="0"/>
              <a:t> Уровень топологического восприятия и </a:t>
            </a:r>
            <a:r>
              <a:rPr lang="ru-RU" sz="2400" dirty="0" err="1" smtClean="0"/>
              <a:t>действования</a:t>
            </a:r>
            <a:r>
              <a:rPr lang="ru-RU" sz="2400" dirty="0" smtClean="0"/>
              <a:t>.</a:t>
            </a:r>
            <a:endParaRPr lang="ru-RU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/>
              <a:t>Группа уровней Е - Уровни, лежащие выше уровня действий. </a:t>
            </a:r>
            <a:r>
              <a:rPr lang="ru-RU" sz="2400" dirty="0" smtClean="0"/>
              <a:t>Уровни интеллекта.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Уровень В - </a:t>
            </a:r>
            <a:br>
              <a:rPr lang="ru-RU" b="1" dirty="0" smtClean="0"/>
            </a:br>
            <a:r>
              <a:rPr lang="ru-RU" sz="3100" b="1" dirty="0" smtClean="0"/>
              <a:t>большие диагонали – </a:t>
            </a:r>
            <a:r>
              <a:rPr lang="ru-RU" sz="3100" b="1" dirty="0" err="1" smtClean="0"/>
              <a:t>реципрокность</a:t>
            </a:r>
            <a:r>
              <a:rPr lang="ru-RU" sz="3100" b="1" dirty="0" smtClean="0"/>
              <a:t> в движениях</a:t>
            </a:r>
            <a:endParaRPr lang="ru-RU" sz="3100" dirty="0"/>
          </a:p>
        </p:txBody>
      </p:sp>
      <p:pic>
        <p:nvPicPr>
          <p:cNvPr id="1026" name="Picture 2" descr="C:\Users\Мама\Desktop\2014-10-18 В\В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2513519" cy="3367369"/>
          </a:xfrm>
          <a:prstGeom prst="rect">
            <a:avLst/>
          </a:prstGeom>
          <a:noFill/>
        </p:spPr>
      </p:pic>
      <p:pic>
        <p:nvPicPr>
          <p:cNvPr id="5" name="irc_mi" descr="http://ic.pics.livejournal.com/antonmezentsev/19483933/66441/66441_original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2838196" cy="185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upload.wikimedia.org/wikipedia/commons/thumb/6/69/Human_anatomy_ru_2.jpg/300px-Human_anatomy_ru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1704314" cy="364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http://img0.liveinternet.ru/images/attach/c/2/68/742/68742477_prodct_thumb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485644" cy="1649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Уровень В</a:t>
            </a:r>
            <a:r>
              <a:rPr lang="ru-RU" dirty="0" smtClean="0"/>
              <a:t> - особенности тела и рук специалиста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реципрокность</a:t>
            </a:r>
            <a:endParaRPr lang="ru-RU" dirty="0" smtClean="0"/>
          </a:p>
          <a:p>
            <a:r>
              <a:rPr lang="ru-RU" dirty="0" smtClean="0"/>
              <a:t> на больших диагоналях</a:t>
            </a:r>
          </a:p>
          <a:p>
            <a:r>
              <a:rPr lang="ru-RU" dirty="0" smtClean="0"/>
              <a:t>проксимальная часть рук/ног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vam-zdorovie.ru/usr/clasic-mass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65104"/>
            <a:ext cx="345757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yogadog.ru/240-619-large/-seminar-osteopatija-dlja-chajnikov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300413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ма\Desktop\2014-10-18 1\1 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052736"/>
            <a:ext cx="3153671" cy="235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zdetstvo.ru/uploadedFiles/images/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340768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Уровень В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Уровень С -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sz="3600" b="1" dirty="0" err="1" smtClean="0"/>
              <a:t>Головоног</a:t>
            </a:r>
            <a:r>
              <a:rPr lang="ru-RU" sz="3600" b="1" dirty="0" smtClean="0"/>
              <a:t>» - напряжение дистальных отделов тела </a:t>
            </a:r>
            <a:endParaRPr lang="ru-RU" sz="3600" dirty="0"/>
          </a:p>
        </p:txBody>
      </p:sp>
      <p:pic>
        <p:nvPicPr>
          <p:cNvPr id="4" name="irc_mi" descr="http://static4.depositphotos.com/1006748/286/i/950/depositphotos_2861540-Vitruvian-ma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03904"/>
            <a:ext cx="3121152" cy="305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ncrypted-tbn1.gstatic.com/images?q=tbn:ANd9GcTKoMqAYKvaTVXoZI9CimvE3A-F5YlwNvSJw55Zs2m3pp4vGLo1xw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501008"/>
            <a:ext cx="3031236" cy="3127248"/>
          </a:xfrm>
          <a:prstGeom prst="rect">
            <a:avLst/>
          </a:prstGeom>
          <a:noFill/>
        </p:spPr>
      </p:pic>
      <p:pic>
        <p:nvPicPr>
          <p:cNvPr id="6" name="Рисунок 5" descr="﻿— * * áftM • *a:,&amp;kcy;&amp;ocy;&amp;tcy;&amp;iocy;&amp;ncy;&amp;ocy;&amp;kcy;,&amp;zhcy;&amp;icy;&amp;vcy;&amp;ncy;&amp;ocy;&amp;scy;&amp;tcy;&amp;softcy;,&amp;pcy;&amp;iecy;&amp;scy;&amp;ocy;&amp;chcy;&amp;ncy;&amp;icy;&amp;tscy;&amp;acy;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96752"/>
            <a:ext cx="1934572" cy="208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Мама\Desktop\2014-10-18 С\С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2241560" cy="2708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Уровень С - </a:t>
            </a:r>
            <a:br>
              <a:rPr lang="ru-RU" b="1" dirty="0" smtClean="0"/>
            </a:br>
            <a:r>
              <a:rPr lang="ru-RU" sz="4000" dirty="0" smtClean="0"/>
              <a:t>«</a:t>
            </a:r>
            <a:r>
              <a:rPr lang="ru-RU" sz="4000" dirty="0" err="1" smtClean="0"/>
              <a:t>Головоног</a:t>
            </a:r>
            <a:r>
              <a:rPr lang="ru-RU" sz="4000" dirty="0" smtClean="0"/>
              <a:t>» - симметричность позы - напряжение дистальных отделов тела – кисти и пальцы</a:t>
            </a:r>
            <a:endParaRPr lang="ru-RU" sz="4000" dirty="0"/>
          </a:p>
        </p:txBody>
      </p:sp>
      <p:pic>
        <p:nvPicPr>
          <p:cNvPr id="4" name="Содержимое 3" descr="https://encrypted-tbn0.gstatic.com/images?q=tbn:ANd9GcSQBKc0ux5Ar1rdOpOXjKe5DkEAigXYGTVZhCcMuN6pr2Hj93Sq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852936"/>
            <a:ext cx="2333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vitalenaspb.com/wp-content/uploads/2012/08/klassicheskij-massaz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581128"/>
            <a:ext cx="3200400" cy="212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massag-m.narod.ru/bi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33670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Уровень D – </a:t>
            </a:r>
            <a:br>
              <a:rPr lang="ru-RU" b="1" dirty="0" smtClean="0"/>
            </a:br>
            <a:r>
              <a:rPr lang="ru-RU" sz="4000" b="1" dirty="0" smtClean="0"/>
              <a:t>мягкость и текучесть тела </a:t>
            </a:r>
            <a:endParaRPr lang="ru-RU" sz="4000" dirty="0"/>
          </a:p>
        </p:txBody>
      </p:sp>
      <p:pic>
        <p:nvPicPr>
          <p:cNvPr id="4" name="irc_mi" descr="http://tnu.podelise.ru/pars_docs/refs/272/271928/271928_html_m7653da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481510" cy="130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roza.kg/Files/Image/ballet/232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171028" cy="268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&amp;Gcy;&amp;iecy;&amp;bcy;&amp;acy;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764704"/>
            <a:ext cx="2074842" cy="294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Gcy;&amp;acy;&amp;ncy;&amp;icy;&amp;mcy;&amp;iecy;&amp;dcy;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708920"/>
            <a:ext cx="3775494" cy="386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rc_mi" descr="http://sight-touch.com/uploads/Photos/9933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9988" y="1702466"/>
            <a:ext cx="2724023" cy="345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Уровень D – </a:t>
            </a:r>
            <a:br>
              <a:rPr lang="ru-RU" b="1" dirty="0" smtClean="0"/>
            </a:br>
            <a:r>
              <a:rPr lang="ru-RU" sz="4000" dirty="0" smtClean="0"/>
              <a:t>мягкость и текучесть тела, текучесть рук, кончики пальцев или ладони </a:t>
            </a:r>
            <a:endParaRPr lang="ru-RU" sz="4000" dirty="0"/>
          </a:p>
        </p:txBody>
      </p:sp>
      <p:pic>
        <p:nvPicPr>
          <p:cNvPr id="4" name="irc_mi" descr="http://ladyspecial.ru/upload/image/1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869160"/>
            <a:ext cx="1524003" cy="128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colady.ru/wp-content/uploads/2012/09/simpatiya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429000"/>
            <a:ext cx="3088640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polzavred.ru/wp-content/uploads/uhod_za_rukam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653136"/>
            <a:ext cx="2795016" cy="186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health.pln24.ru/pictures/13041512003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4864"/>
            <a:ext cx="2905125" cy="193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kudakrasivee.ru/wp-content/uploads/2013/10/430-1-arctisz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1337" y="2132856"/>
            <a:ext cx="2252663" cy="168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147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ОСОБЕННОСТИ ТЕЛА ТЕРАПЕВТА ПРИ РАБОТЕ С КЛИЕНТОМ НА РАЗНЫХ УРОВНЯХ ПОСТРОЕНИЯ ДВИЖЕНИЙ (Н.А.БЕРНШТЕЙН) </vt:lpstr>
      <vt:lpstr>Уровни построения движений</vt:lpstr>
      <vt:lpstr>Уровень В -  большие диагонали – реципрокность в движениях</vt:lpstr>
      <vt:lpstr>Уровень В - особенности тела и рук специалиста </vt:lpstr>
      <vt:lpstr>Уровень В  </vt:lpstr>
      <vt:lpstr>Уровень С -  «Головоног» - напряжение дистальных отделов тела </vt:lpstr>
      <vt:lpstr>Уровень С -  «Головоног» - симметричность позы - напряжение дистальных отделов тела – кисти и пальцы</vt:lpstr>
      <vt:lpstr>Уровень D –  мягкость и текучесть тела </vt:lpstr>
      <vt:lpstr>Уровень D –  мягкость и текучесть тела, текучесть рук, кончики пальцев или ладони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ТЕЛА ТЕРАПЕВТА ПРИ РАБОТЕ С КЛИЕНТОМ НА РАЗНЫХ УРОВНЯХ ПОСТРОЕНИЯ ДВИЖЕНИЙ (Н.А.БЕРНШТЕЙН) </dc:title>
  <dc:creator>Мама</dc:creator>
  <cp:lastModifiedBy>Мама</cp:lastModifiedBy>
  <cp:revision>17</cp:revision>
  <dcterms:created xsi:type="dcterms:W3CDTF">2014-10-17T21:55:47Z</dcterms:created>
  <dcterms:modified xsi:type="dcterms:W3CDTF">2015-02-07T18:02:30Z</dcterms:modified>
</cp:coreProperties>
</file>